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104"/>
  </p:notesMasterIdLst>
  <p:handoutMasterIdLst>
    <p:handoutMasterId r:id="rId105"/>
  </p:handoutMasterIdLst>
  <p:sldIdLst>
    <p:sldId id="256" r:id="rId5"/>
    <p:sldId id="689" r:id="rId6"/>
    <p:sldId id="690" r:id="rId7"/>
    <p:sldId id="691" r:id="rId8"/>
    <p:sldId id="692" r:id="rId9"/>
    <p:sldId id="693" r:id="rId10"/>
    <p:sldId id="694" r:id="rId11"/>
    <p:sldId id="695" r:id="rId12"/>
    <p:sldId id="696" r:id="rId13"/>
    <p:sldId id="698" r:id="rId14"/>
    <p:sldId id="697" r:id="rId15"/>
    <p:sldId id="699" r:id="rId16"/>
    <p:sldId id="700" r:id="rId17"/>
    <p:sldId id="701" r:id="rId18"/>
    <p:sldId id="702" r:id="rId19"/>
    <p:sldId id="703" r:id="rId20"/>
    <p:sldId id="704" r:id="rId21"/>
    <p:sldId id="705" r:id="rId22"/>
    <p:sldId id="706" r:id="rId23"/>
    <p:sldId id="707" r:id="rId24"/>
    <p:sldId id="708" r:id="rId25"/>
    <p:sldId id="709" r:id="rId26"/>
    <p:sldId id="710" r:id="rId27"/>
    <p:sldId id="711" r:id="rId28"/>
    <p:sldId id="712" r:id="rId29"/>
    <p:sldId id="714" r:id="rId30"/>
    <p:sldId id="715" r:id="rId31"/>
    <p:sldId id="716" r:id="rId32"/>
    <p:sldId id="717" r:id="rId33"/>
    <p:sldId id="718" r:id="rId34"/>
    <p:sldId id="719" r:id="rId35"/>
    <p:sldId id="720" r:id="rId36"/>
    <p:sldId id="721" r:id="rId37"/>
    <p:sldId id="722" r:id="rId38"/>
    <p:sldId id="723" r:id="rId39"/>
    <p:sldId id="724" r:id="rId40"/>
    <p:sldId id="725" r:id="rId41"/>
    <p:sldId id="726" r:id="rId42"/>
    <p:sldId id="727" r:id="rId43"/>
    <p:sldId id="728" r:id="rId44"/>
    <p:sldId id="729" r:id="rId45"/>
    <p:sldId id="730" r:id="rId46"/>
    <p:sldId id="731" r:id="rId47"/>
    <p:sldId id="732" r:id="rId48"/>
    <p:sldId id="733" r:id="rId49"/>
    <p:sldId id="734" r:id="rId50"/>
    <p:sldId id="735" r:id="rId51"/>
    <p:sldId id="736" r:id="rId52"/>
    <p:sldId id="737" r:id="rId53"/>
    <p:sldId id="738" r:id="rId54"/>
    <p:sldId id="739" r:id="rId55"/>
    <p:sldId id="740" r:id="rId56"/>
    <p:sldId id="741" r:id="rId57"/>
    <p:sldId id="742" r:id="rId58"/>
    <p:sldId id="743" r:id="rId59"/>
    <p:sldId id="744" r:id="rId60"/>
    <p:sldId id="745" r:id="rId61"/>
    <p:sldId id="746" r:id="rId62"/>
    <p:sldId id="747" r:id="rId63"/>
    <p:sldId id="748" r:id="rId64"/>
    <p:sldId id="750" r:id="rId65"/>
    <p:sldId id="751" r:id="rId66"/>
    <p:sldId id="752" r:id="rId67"/>
    <p:sldId id="753" r:id="rId68"/>
    <p:sldId id="754" r:id="rId69"/>
    <p:sldId id="755" r:id="rId70"/>
    <p:sldId id="756" r:id="rId71"/>
    <p:sldId id="757" r:id="rId72"/>
    <p:sldId id="758" r:id="rId73"/>
    <p:sldId id="759" r:id="rId74"/>
    <p:sldId id="760" r:id="rId75"/>
    <p:sldId id="761" r:id="rId76"/>
    <p:sldId id="762" r:id="rId77"/>
    <p:sldId id="763" r:id="rId78"/>
    <p:sldId id="764" r:id="rId79"/>
    <p:sldId id="765" r:id="rId80"/>
    <p:sldId id="766" r:id="rId81"/>
    <p:sldId id="767" r:id="rId82"/>
    <p:sldId id="769" r:id="rId83"/>
    <p:sldId id="768" r:id="rId84"/>
    <p:sldId id="770" r:id="rId85"/>
    <p:sldId id="771" r:id="rId86"/>
    <p:sldId id="772" r:id="rId87"/>
    <p:sldId id="773" r:id="rId88"/>
    <p:sldId id="774" r:id="rId89"/>
    <p:sldId id="775" r:id="rId90"/>
    <p:sldId id="776" r:id="rId91"/>
    <p:sldId id="777" r:id="rId92"/>
    <p:sldId id="778" r:id="rId93"/>
    <p:sldId id="779" r:id="rId94"/>
    <p:sldId id="780" r:id="rId95"/>
    <p:sldId id="781" r:id="rId96"/>
    <p:sldId id="782" r:id="rId97"/>
    <p:sldId id="783" r:id="rId98"/>
    <p:sldId id="784" r:id="rId99"/>
    <p:sldId id="785" r:id="rId100"/>
    <p:sldId id="786" r:id="rId101"/>
    <p:sldId id="787" r:id="rId102"/>
    <p:sldId id="788" r:id="rId103"/>
  </p:sldIdLst>
  <p:sldSz cx="9144000" cy="6858000" type="screen4x3"/>
  <p:notesSz cx="9928225" cy="6797675"/>
  <p:custDataLst>
    <p:tags r:id="rId10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deroth" initials="E" lastIdx="3" clrIdx="0">
    <p:extLst>
      <p:ext uri="{19B8F6BF-5375-455C-9EA6-DF929625EA0E}">
        <p15:presenceInfo xmlns:p15="http://schemas.microsoft.com/office/powerpoint/2012/main" userId="Endero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9E8"/>
    <a:srgbClr val="B9CDE5"/>
    <a:srgbClr val="B2C2B7"/>
    <a:srgbClr val="FCF0E0"/>
    <a:srgbClr val="EBF4F9"/>
    <a:srgbClr val="ECF4F7"/>
    <a:srgbClr val="F9F9FD"/>
    <a:srgbClr val="FEF1E1"/>
    <a:srgbClr val="EDF4FA"/>
    <a:srgbClr val="F0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62" autoAdjust="0"/>
    <p:restoredTop sz="95141" autoAdjust="0"/>
  </p:normalViewPr>
  <p:slideViewPr>
    <p:cSldViewPr>
      <p:cViewPr varScale="1">
        <p:scale>
          <a:sx n="82" d="100"/>
          <a:sy n="82" d="100"/>
        </p:scale>
        <p:origin x="138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540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commentAuthors" Target="commentAuthor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ags" Target="tags/tag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5C127-53EC-4625-8674-123C41A42ABE}" type="datetimeFigureOut">
              <a:rPr lang="en-GB" smtClean="0"/>
              <a:pPr/>
              <a:t>02/12/2018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4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00F7-D8A8-45F0-BED4-A73ECE48174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3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4DA8F5-F804-4FB2-8A6B-A884CF09C514}" type="datetimeFigureOut">
              <a:rPr lang="en-US"/>
              <a:pPr>
                <a:defRPr/>
              </a:pPr>
              <a:t>12/2/2018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6C00DB4-E585-43D3-9A29-E1C42556C7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32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0FBC8F-7200-45DD-A4E3-40F9EE47178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96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72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615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545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9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456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531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3047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150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259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293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594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906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121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621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3632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746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41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300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430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177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807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8036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741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460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6969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9328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5180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0245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6856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7744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7063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78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3505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1244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2079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82058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6708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4713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8864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3011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8167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3860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612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5426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9421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1967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52043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8188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2490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4822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812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2612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21919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66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0836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8296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5796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721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1657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0358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7772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3255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0501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58356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17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1765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432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38107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3309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6965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7016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6405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80619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8011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1966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608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34078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66639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6054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7855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484047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22873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32763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2932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18922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52905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5382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2980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37667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662097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02342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38077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02769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42632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1676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06478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6871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602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7" Type="http://schemas.openxmlformats.org/officeDocument/2006/relationships/slide" Target="../slides/slide5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2.xml"/><Relationship Id="rId5" Type="http://schemas.openxmlformats.org/officeDocument/2006/relationships/slide" Target="../slides/slide30.xml"/><Relationship Id="rId4" Type="http://schemas.openxmlformats.org/officeDocument/2006/relationships/slide" Target="../slides/slide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7" Type="http://schemas.openxmlformats.org/officeDocument/2006/relationships/slide" Target="../slides/slide5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2.xml"/><Relationship Id="rId5" Type="http://schemas.openxmlformats.org/officeDocument/2006/relationships/slide" Target="../slides/slide30.xml"/><Relationship Id="rId4" Type="http://schemas.openxmlformats.org/officeDocument/2006/relationships/slide" Target="../slides/slide1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7" Type="http://schemas.openxmlformats.org/officeDocument/2006/relationships/slide" Target="../slides/slide5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2.xml"/><Relationship Id="rId5" Type="http://schemas.openxmlformats.org/officeDocument/2006/relationships/slide" Target="../slides/slide30.xml"/><Relationship Id="rId4" Type="http://schemas.openxmlformats.org/officeDocument/2006/relationships/slide" Target="../slides/slide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7" Type="http://schemas.openxmlformats.org/officeDocument/2006/relationships/slide" Target="../slides/slide5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2.xml"/><Relationship Id="rId5" Type="http://schemas.openxmlformats.org/officeDocument/2006/relationships/slide" Target="../slides/slide30.xml"/><Relationship Id="rId4" Type="http://schemas.openxmlformats.org/officeDocument/2006/relationships/slide" Target="../slides/slide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ookeWes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71566" y="5515444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640861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5" name="Content Placeholder 1"/>
          <p:cNvSpPr txBox="1">
            <a:spLocks/>
          </p:cNvSpPr>
          <p:nvPr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Round Same Side Corner Rectangle 12">
            <a:hlinkClick r:id="rId3" action="ppaction://hlinksldjump"/>
          </p:cNvPr>
          <p:cNvSpPr/>
          <p:nvPr userDrawn="1"/>
        </p:nvSpPr>
        <p:spPr>
          <a:xfrm>
            <a:off x="107504" y="692696"/>
            <a:ext cx="144016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15.1 – Simultaneous Equations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4" action="ppaction://hlinksldjump"/>
          </p:cNvPr>
          <p:cNvSpPr/>
          <p:nvPr userDrawn="1"/>
        </p:nvSpPr>
        <p:spPr>
          <a:xfrm>
            <a:off x="1593051" y="692696"/>
            <a:ext cx="114705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15.2 –</a:t>
            </a:r>
            <a:r>
              <a:rPr lang="en-GB" sz="11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Graphical Inequalities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5" action="ppaction://hlinksldjump"/>
          </p:cNvPr>
          <p:cNvSpPr/>
          <p:nvPr userDrawn="1"/>
        </p:nvSpPr>
        <p:spPr>
          <a:xfrm>
            <a:off x="2785497" y="692696"/>
            <a:ext cx="143243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Graphs and Quadratic Functions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 Same Side Corner Rectangle 16">
            <a:hlinkClick r:id="rId6" action="ppaction://hlinksldjump"/>
          </p:cNvPr>
          <p:cNvSpPr/>
          <p:nvPr userDrawn="1"/>
        </p:nvSpPr>
        <p:spPr>
          <a:xfrm>
            <a:off x="4263317" y="692696"/>
            <a:ext cx="1342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Quadratic Equation Graphs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 Same Side Corner Rectangle 18">
            <a:hlinkClick r:id="rId7" action="ppaction://hlinksldjump"/>
          </p:cNvPr>
          <p:cNvSpPr/>
          <p:nvPr userDrawn="1"/>
        </p:nvSpPr>
        <p:spPr>
          <a:xfrm>
            <a:off x="5652120" y="692696"/>
            <a:ext cx="124506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Cubic</a:t>
            </a:r>
            <a:r>
              <a:rPr lang="en-GB" sz="11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Function Graphs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580112" y="1225296"/>
            <a:ext cx="3200036" cy="53285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ame Side Corner Rectangle 14">
            <a:hlinkClick r:id="rId3" action="ppaction://hlinksldjump"/>
          </p:cNvPr>
          <p:cNvSpPr/>
          <p:nvPr userDrawn="1"/>
        </p:nvSpPr>
        <p:spPr>
          <a:xfrm>
            <a:off x="107504" y="692696"/>
            <a:ext cx="144016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15.1 – Simultaneous Equations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4" action="ppaction://hlinksldjump"/>
          </p:cNvPr>
          <p:cNvSpPr/>
          <p:nvPr userDrawn="1"/>
        </p:nvSpPr>
        <p:spPr>
          <a:xfrm>
            <a:off x="1593051" y="692696"/>
            <a:ext cx="114705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15.2 –</a:t>
            </a:r>
            <a:r>
              <a:rPr lang="en-GB" sz="11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Graphical Inequalities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5" action="ppaction://hlinksldjump"/>
          </p:cNvPr>
          <p:cNvSpPr/>
          <p:nvPr userDrawn="1"/>
        </p:nvSpPr>
        <p:spPr>
          <a:xfrm>
            <a:off x="2785497" y="692696"/>
            <a:ext cx="143243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Graphs and Quadratic Functions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6" action="ppaction://hlinksldjump"/>
          </p:cNvPr>
          <p:cNvSpPr/>
          <p:nvPr userDrawn="1"/>
        </p:nvSpPr>
        <p:spPr>
          <a:xfrm>
            <a:off x="4263317" y="692696"/>
            <a:ext cx="1342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Quadratic Equation Graphs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 Same Side Corner Rectangle 25">
            <a:hlinkClick r:id="rId7" action="ppaction://hlinksldjump"/>
          </p:cNvPr>
          <p:cNvSpPr/>
          <p:nvPr userDrawn="1"/>
        </p:nvSpPr>
        <p:spPr>
          <a:xfrm>
            <a:off x="5651369" y="692696"/>
            <a:ext cx="118463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Cubic</a:t>
            </a:r>
            <a:r>
              <a:rPr lang="en-GB" sz="11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Function Graphs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 Same Side Corner Rectangle 21">
            <a:hlinkClick r:id="rId3" action="ppaction://hlinksldjump"/>
          </p:cNvPr>
          <p:cNvSpPr/>
          <p:nvPr userDrawn="1"/>
        </p:nvSpPr>
        <p:spPr>
          <a:xfrm>
            <a:off x="107504" y="692696"/>
            <a:ext cx="144016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15.1 – Simultaneous Equations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4" action="ppaction://hlinksldjump"/>
          </p:cNvPr>
          <p:cNvSpPr/>
          <p:nvPr userDrawn="1"/>
        </p:nvSpPr>
        <p:spPr>
          <a:xfrm>
            <a:off x="1593051" y="692696"/>
            <a:ext cx="114705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15.2 –</a:t>
            </a:r>
            <a:r>
              <a:rPr lang="en-GB" sz="11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Graphical Inequalities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 Same Side Corner Rectangle 23">
            <a:hlinkClick r:id="rId5" action="ppaction://hlinksldjump"/>
          </p:cNvPr>
          <p:cNvSpPr/>
          <p:nvPr userDrawn="1"/>
        </p:nvSpPr>
        <p:spPr>
          <a:xfrm>
            <a:off x="2785497" y="692696"/>
            <a:ext cx="143243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Graphs and Quadratic Functions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6" action="ppaction://hlinksldjump"/>
          </p:cNvPr>
          <p:cNvSpPr/>
          <p:nvPr userDrawn="1"/>
        </p:nvSpPr>
        <p:spPr>
          <a:xfrm>
            <a:off x="4263317" y="692696"/>
            <a:ext cx="1342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Quadratic Equation Graphs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 Same Side Corner Rectangle 25">
            <a:hlinkClick r:id="rId7" action="ppaction://hlinksldjump"/>
          </p:cNvPr>
          <p:cNvSpPr/>
          <p:nvPr userDrawn="1"/>
        </p:nvSpPr>
        <p:spPr>
          <a:xfrm>
            <a:off x="5652120" y="692696"/>
            <a:ext cx="124506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Cubic</a:t>
            </a:r>
            <a:r>
              <a:rPr lang="en-GB" sz="11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Function Graphs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Snip Single Corner Rectangle 1"/>
          <p:cNvSpPr/>
          <p:nvPr userDrawn="1"/>
        </p:nvSpPr>
        <p:spPr>
          <a:xfrm>
            <a:off x="179512" y="1137707"/>
            <a:ext cx="8708456" cy="5531653"/>
          </a:xfrm>
          <a:custGeom>
            <a:avLst/>
            <a:gdLst>
              <a:gd name="connsiteX0" fmla="*/ 0 w 8696199"/>
              <a:gd name="connsiteY0" fmla="*/ 0 h 5531653"/>
              <a:gd name="connsiteX1" fmla="*/ 7774238 w 8696199"/>
              <a:gd name="connsiteY1" fmla="*/ 0 h 5531653"/>
              <a:gd name="connsiteX2" fmla="*/ 8696199 w 8696199"/>
              <a:gd name="connsiteY2" fmla="*/ 921961 h 5531653"/>
              <a:gd name="connsiteX3" fmla="*/ 8696199 w 8696199"/>
              <a:gd name="connsiteY3" fmla="*/ 5531653 h 5531653"/>
              <a:gd name="connsiteX4" fmla="*/ 0 w 8696199"/>
              <a:gd name="connsiteY4" fmla="*/ 5531653 h 5531653"/>
              <a:gd name="connsiteX5" fmla="*/ 0 w 8696199"/>
              <a:gd name="connsiteY5" fmla="*/ 0 h 5531653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696199 w 8751063"/>
              <a:gd name="connsiteY2" fmla="*/ 921961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8743502 w 8751063"/>
              <a:gd name="connsiteY1" fmla="*/ 54864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10407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65271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43502" h="5531653">
                <a:moveTo>
                  <a:pt x="0" y="0"/>
                </a:moveTo>
                <a:lnTo>
                  <a:pt x="8743502" y="54864"/>
                </a:lnTo>
                <a:cubicBezTo>
                  <a:pt x="8739926" y="1404600"/>
                  <a:pt x="8736351" y="3302977"/>
                  <a:pt x="8732775" y="4652713"/>
                </a:cubicBezTo>
                <a:lnTo>
                  <a:pt x="8147559" y="5513365"/>
                </a:lnTo>
                <a:lnTo>
                  <a:pt x="0" y="55316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Same Side Corner Rectangle 13">
            <a:hlinkClick r:id="rId3" action="ppaction://hlinksldjump"/>
          </p:cNvPr>
          <p:cNvSpPr/>
          <p:nvPr userDrawn="1"/>
        </p:nvSpPr>
        <p:spPr>
          <a:xfrm>
            <a:off x="107504" y="692696"/>
            <a:ext cx="144016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15.1 – Simultaneous Equations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4" action="ppaction://hlinksldjump"/>
          </p:cNvPr>
          <p:cNvSpPr/>
          <p:nvPr userDrawn="1"/>
        </p:nvSpPr>
        <p:spPr>
          <a:xfrm>
            <a:off x="1593051" y="692696"/>
            <a:ext cx="114705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15.2 –</a:t>
            </a:r>
            <a:r>
              <a:rPr lang="en-GB" sz="11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Graphical Inequalities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5" action="ppaction://hlinksldjump"/>
          </p:cNvPr>
          <p:cNvSpPr/>
          <p:nvPr userDrawn="1"/>
        </p:nvSpPr>
        <p:spPr>
          <a:xfrm>
            <a:off x="2785497" y="692696"/>
            <a:ext cx="143243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Graphs and Quadratic Functions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6" action="ppaction://hlinksldjump"/>
          </p:cNvPr>
          <p:cNvSpPr/>
          <p:nvPr userDrawn="1"/>
        </p:nvSpPr>
        <p:spPr>
          <a:xfrm>
            <a:off x="4263317" y="692696"/>
            <a:ext cx="1342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Quadratic Equation Graphs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7" action="ppaction://hlinksldjump"/>
          </p:cNvPr>
          <p:cNvSpPr/>
          <p:nvPr userDrawn="1"/>
        </p:nvSpPr>
        <p:spPr>
          <a:xfrm>
            <a:off x="5651369" y="692696"/>
            <a:ext cx="118463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Cubic</a:t>
            </a:r>
            <a:r>
              <a:rPr lang="en-GB" sz="11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Function Graphs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-13648" y="5937012"/>
            <a:ext cx="3203848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" y="5924550"/>
            <a:ext cx="2339752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949279"/>
            <a:ext cx="1913746" cy="922841"/>
          </a:xfrm>
          <a:prstGeom prst="rtTriangle">
            <a:avLst/>
          </a:prstGeom>
          <a:blipFill>
            <a:blip r:embed="rId7" cstate="email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Connector 14"/>
          <p:cNvCxnSpPr>
            <a:stCxn id="14" idx="0"/>
            <a:endCxn id="14" idx="4"/>
          </p:cNvCxnSpPr>
          <p:nvPr/>
        </p:nvCxnSpPr>
        <p:spPr>
          <a:xfrm rot="16200000" flipH="1">
            <a:off x="489410" y="5453826"/>
            <a:ext cx="922841" cy="1913746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8229600" cy="492922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15" r:id="rId3"/>
    <p:sldLayoutId id="2147483718" r:id="rId4"/>
    <p:sldLayoutId id="2147483717" r:id="rId5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  <a:extLst/>
    </p:titleStyle>
    <p:bodyStyle>
      <a:lvl1pPr marL="365760" indent="-256032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21792" indent="-228600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59536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3716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116632"/>
            <a:ext cx="8928992" cy="17084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09832" y="116632"/>
            <a:ext cx="655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Mathematics (9-1) - </a:t>
            </a:r>
            <a:r>
              <a:rPr lang="en-GB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iGCSE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2018-20</a:t>
            </a: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 09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4" y="178371"/>
            <a:ext cx="2162168" cy="15849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970292"/>
            <a:ext cx="8784976" cy="771076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5600"/>
              </a:lnSpc>
            </a:pPr>
            <a:r>
              <a:rPr lang="en-US" sz="8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15 </a:t>
            </a:r>
            <a:r>
              <a:rPr lang="en-US" sz="8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en-US" sz="8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Answers</a:t>
            </a:r>
            <a:endParaRPr lang="en-GB" sz="8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Image result for all the answer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1800" y="1916832"/>
            <a:ext cx="6264696" cy="325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smtClean="0">
                <a:latin typeface="Arial" panose="020B0604020202020204" pitchFamily="34" charset="0"/>
                <a:cs typeface="Arial" panose="020B0604020202020204" pitchFamily="34" charset="0"/>
              </a:rPr>
              <a:t>15.1 –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Solving Simultaneous Equations Graphically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422400" algn="l"/>
                <a:tab pos="2862263" algn="l"/>
                <a:tab pos="4808538" algn="l"/>
                <a:tab pos="66373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(2, 8) </a:t>
            </a:r>
            <a:endParaRPr lang="pt-BR" sz="3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25850" r="10599" b="11151"/>
          <a:stretch/>
        </p:blipFill>
        <p:spPr>
          <a:xfrm>
            <a:off x="1449145" y="1138804"/>
            <a:ext cx="5355268" cy="48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848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15.1 –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Simultaneous Equations Graphically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422400" algn="l"/>
                <a:tab pos="3538538" algn="l"/>
                <a:tab pos="6230938" algn="l"/>
              </a:tabLst>
            </a:pP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9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B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A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b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9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(1, 4)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(4, 1)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(0, 2) 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indent="-576263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422400" algn="l"/>
                <a:tab pos="3538538" algn="l"/>
                <a:tab pos="6230938" algn="l"/>
              </a:tabLst>
            </a:pP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= 1, </a:t>
            </a:r>
            <a:r>
              <a:rPr lang="en-US" sz="3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  <a:b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3, </a:t>
            </a:r>
            <a:r>
              <a:rPr lang="en-US" sz="39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-1, </a:t>
            </a:r>
            <a:r>
              <a:rPr lang="en-US" sz="39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b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-2, </a:t>
            </a:r>
            <a:r>
              <a:rPr lang="en-US" sz="39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marL="576263" indent="-576263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422400" algn="l"/>
                <a:tab pos="3538538" algn="l"/>
                <a:tab pos="6230938" algn="l"/>
              </a:tabLst>
            </a:pP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en-US" sz="3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= 256</a:t>
            </a:r>
            <a:b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en-US" sz="3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= 249</a:t>
            </a:r>
            <a:b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37p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46p</a:t>
            </a:r>
            <a:endParaRPr lang="pt-BR" sz="3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864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15.1 –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Simultaneous Equations Graphically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150938" algn="l"/>
                <a:tab pos="3538538" algn="l"/>
                <a:tab pos="6230938" algn="l"/>
              </a:tabLs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Stream Speed: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20 +1.5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Online: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b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b. 40GB</a:t>
            </a:r>
          </a:p>
          <a:p>
            <a:pPr marL="576263" indent="-57626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150938" algn="l"/>
                <a:tab pos="3538538" algn="l"/>
                <a:tab pos="6230938" algn="l"/>
              </a:tabLst>
            </a:pP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1.3,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0.3 </a:t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-2.3,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-3.3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indent="-57626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150938" algn="l"/>
                <a:tab pos="3538538" algn="l"/>
                <a:tab pos="6230938" algn="l"/>
              </a:tabLst>
            </a:pP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-2 </a:t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-1.5, 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4.75</a:t>
            </a:r>
          </a:p>
        </p:txBody>
      </p:sp>
    </p:spTree>
    <p:extLst>
      <p:ext uri="{BB962C8B-B14F-4D97-AF65-F5344CB8AC3E}">
        <p14:creationId xmlns:p14="http://schemas.microsoft.com/office/powerpoint/2010/main" val="29153906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15.1 –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Simultaneous Equations Graphically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50938" algn="l"/>
                <a:tab pos="35385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(3, 4) and (-4, 3)</a:t>
            </a:r>
          </a:p>
          <a:p>
            <a:pPr marL="742950" indent="-742950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50938" algn="l"/>
                <a:tab pos="3538538" algn="l"/>
                <a:tab pos="6230938" algn="l"/>
              </a:tabLst>
            </a:pP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-1.6,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2.6 or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2.6,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-1.6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6614" y="1130210"/>
            <a:ext cx="5318017" cy="41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84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>
              <a:spcAft>
                <a:spcPts val="1200"/>
              </a:spcAft>
              <a:buClr>
                <a:srgbClr val="C00000"/>
              </a:buClr>
              <a:buFont typeface="+mj-lt"/>
              <a:buAutoNum type="arabicPeriod"/>
              <a:tabLst>
                <a:tab pos="1150938" algn="l"/>
                <a:tab pos="34369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{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≤ 6}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{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&lt; -2}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{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4}</a:t>
            </a:r>
          </a:p>
          <a:p>
            <a:pPr marL="576263" indent="-576263">
              <a:spcAft>
                <a:spcPts val="1200"/>
              </a:spcAft>
              <a:buClr>
                <a:srgbClr val="C00000"/>
              </a:buClr>
              <a:buFont typeface="+mj-lt"/>
              <a:buAutoNum type="arabicPeriod"/>
              <a:tabLst>
                <a:tab pos="1150938" algn="l"/>
                <a:tab pos="34369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x &lt; 2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y ≤ 4	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-1 ≤ x ≤ 3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8305" y="2989652"/>
            <a:ext cx="3693815" cy="360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033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ii.	iii.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100" y="1916832"/>
            <a:ext cx="4039872" cy="3938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8592" y="1938396"/>
            <a:ext cx="4039872" cy="39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491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iv.	v.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06974"/>
            <a:ext cx="4303776" cy="4196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299" y="1906974"/>
            <a:ext cx="4196181" cy="41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41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vi.	vii.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434" y="1930495"/>
            <a:ext cx="4663445" cy="3730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5" t="47778" r="33245" b="4973"/>
          <a:stretch/>
        </p:blipFill>
        <p:spPr>
          <a:xfrm>
            <a:off x="5086738" y="1874796"/>
            <a:ext cx="3805742" cy="42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43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b. d.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2" t="26901" r="8347" b="11151"/>
          <a:stretch/>
        </p:blipFill>
        <p:spPr>
          <a:xfrm>
            <a:off x="2627018" y="1166499"/>
            <a:ext cx="5689398" cy="55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63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2" t="22700" r="7221" b="6950"/>
          <a:stretch/>
        </p:blipFill>
        <p:spPr>
          <a:xfrm>
            <a:off x="1547664" y="1196752"/>
            <a:ext cx="556181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783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15 -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441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93738" indent="-693738">
                  <a:spcAft>
                    <a:spcPts val="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201738" algn="l"/>
                    <a:tab pos="2862263" algn="l"/>
                    <a:tab pos="5265738" algn="l"/>
                    <a:tab pos="6637338" algn="l"/>
                  </a:tabLst>
                </a:pPr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  </a:t>
                </a: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pt-BR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93738" indent="-693738">
                  <a:spcAft>
                    <a:spcPts val="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201738" algn="l"/>
                    <a:tab pos="2862263" algn="l"/>
                    <a:tab pos="5265738" algn="l"/>
                    <a:tab pos="6637338" algn="l"/>
                  </a:tabLst>
                </a:pP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Quadratic	</a:t>
                </a: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Cubic</a:t>
                </a:r>
                <a:br>
                  <a:rPr lang="pt-BR" sz="4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4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pt-BR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Quadratic	</a:t>
                </a: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Linear</a:t>
                </a:r>
                <a:b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Linear	</a:t>
                </a: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Cubic</a:t>
                </a:r>
                <a:r>
                  <a:rPr lang="pt-BR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pt-BR" sz="4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Linear</a:t>
                </a:r>
              </a:p>
              <a:p>
                <a:pPr marL="693738" indent="-693738">
                  <a:spcAft>
                    <a:spcPts val="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201738" algn="l"/>
                    <a:tab pos="2862263" algn="l"/>
                    <a:tab pos="5265738" algn="l"/>
                    <a:tab pos="6637338" algn="l"/>
                  </a:tabLst>
                </a:pP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-7	</a:t>
                </a: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6	</a:t>
                </a: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7</a:t>
                </a:r>
                <a:b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-3	</a:t>
                </a:r>
                <a:r>
                  <a:rPr lang="pt-BR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pt-BR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12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441874"/>
              </a:xfrm>
              <a:prstGeom prst="rect">
                <a:avLst/>
              </a:prstGeom>
              <a:blipFill rotWithShape="0">
                <a:blip r:embed="rId4"/>
                <a:stretch>
                  <a:fillRect l="-2916" b="-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4168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22700" r="12038" b="4851"/>
          <a:stretch/>
        </p:blipFill>
        <p:spPr>
          <a:xfrm>
            <a:off x="1619672" y="1180988"/>
            <a:ext cx="5647457" cy="54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664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21651" r="12039" b="5901"/>
          <a:stretch/>
        </p:blipFill>
        <p:spPr>
          <a:xfrm>
            <a:off x="1619672" y="1142140"/>
            <a:ext cx="5623595" cy="55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449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22700" r="12039" b="5900"/>
          <a:stretch/>
        </p:blipFill>
        <p:spPr>
          <a:xfrm>
            <a:off x="1403648" y="1196752"/>
            <a:ext cx="5623595" cy="54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014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150938" algn="l"/>
                <a:tab pos="4402138" algn="l"/>
                <a:tab pos="6230938" algn="l"/>
              </a:tabLs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t="26901" r="23204" b="13194"/>
          <a:stretch/>
        </p:blipFill>
        <p:spPr>
          <a:xfrm>
            <a:off x="1086729" y="1168760"/>
            <a:ext cx="5573503" cy="548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38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150938" algn="l"/>
                <a:tab pos="4402138" algn="l"/>
                <a:tab pos="6230938" algn="l"/>
              </a:tabLs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t="22700" r="8691" b="14301"/>
          <a:stretch/>
        </p:blipFill>
        <p:spPr>
          <a:xfrm>
            <a:off x="1115616" y="1128639"/>
            <a:ext cx="6464177" cy="55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529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9399"/>
            <a:ext cx="8568952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150938" algn="l"/>
                <a:tab pos="4402138" algn="l"/>
                <a:tab pos="6230938" algn="l"/>
              </a:tabLst>
            </a:pPr>
            <a:r>
              <a:rPr lang="en-U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3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= 3, 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= 3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– 2, 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= -2</a:t>
            </a:r>
            <a:b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3,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– 2,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≥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+ 2,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≥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– 2,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&lt; 2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- 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3,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&gt; 2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- 3,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– 2, </a:t>
            </a:r>
            <a:r>
              <a:rPr lang="en-US" sz="4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620713" indent="-620713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150938" algn="l"/>
                <a:tab pos="4402138" algn="l"/>
                <a:tab pos="6230938" algn="l"/>
              </a:tabLst>
            </a:pP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3 points</a:t>
            </a:r>
          </a:p>
        </p:txBody>
      </p:sp>
    </p:spTree>
    <p:extLst>
      <p:ext uri="{BB962C8B-B14F-4D97-AF65-F5344CB8AC3E}">
        <p14:creationId xmlns:p14="http://schemas.microsoft.com/office/powerpoint/2010/main" val="27380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9399"/>
            <a:ext cx="856895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&lt; -1,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&gt; 2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&lt; -1,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&gt;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t="29001" r="42184" b="8000"/>
          <a:stretch/>
        </p:blipFill>
        <p:spPr>
          <a:xfrm>
            <a:off x="1141025" y="1268760"/>
            <a:ext cx="3214951" cy="470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575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776864" cy="64807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5402" y="1124744"/>
                <a:ext cx="8741188" cy="5460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spcAft>
                    <a:spcPts val="120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150938" algn="l"/>
                    <a:tab pos="4402138" algn="l"/>
                    <a:tab pos="6230938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{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x: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-2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≤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≤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1}</a:t>
                </a: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742950" indent="-742950">
                  <a:spcAft>
                    <a:spcPts val="120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150938" algn="l"/>
                    <a:tab pos="4402138" algn="l"/>
                    <a:tab pos="6230938" algn="l"/>
                  </a:tabLst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{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x: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≤ -3} </a:t>
                </a:r>
                <a:r>
                  <a:rPr lang="en-US" sz="3600" dirty="0" smtClean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∪</a:t>
                </a:r>
                <a:br>
                  <a:rPr lang="en-US" sz="3600" dirty="0" smtClean="0">
                    <a:solidFill>
                      <a:srgbClr val="222222"/>
                    </a:solidFill>
                    <a:latin typeface="arial" panose="020B0604020202020204" pitchFamily="34" charset="0"/>
                  </a:rPr>
                </a:b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{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x: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}</a:t>
                </a:r>
                <a:endParaRPr lang="en-US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02" y="1124744"/>
                <a:ext cx="8741188" cy="5460534"/>
              </a:xfrm>
              <a:prstGeom prst="rect">
                <a:avLst/>
              </a:prstGeom>
              <a:blipFill rotWithShape="0">
                <a:blip r:embed="rId4"/>
                <a:stretch>
                  <a:fillRect l="-1883" t="-1788" b="-1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t="19551" r="22088" b="5901"/>
          <a:stretch/>
        </p:blipFill>
        <p:spPr>
          <a:xfrm>
            <a:off x="4788024" y="1210372"/>
            <a:ext cx="4011100" cy="537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197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9399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13"/>
              <a:tabLst>
                <a:tab pos="1150938" algn="l"/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x: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x &gt; 3} </a:t>
            </a:r>
            <a:r>
              <a:rPr lang="en-US" sz="3600" dirty="0" smtClean="0">
                <a:solidFill>
                  <a:srgbClr val="222222"/>
                </a:solidFill>
                <a:latin typeface="arial" panose="020B0604020202020204" pitchFamily="34" charset="0"/>
              </a:rPr>
              <a:t>∪</a:t>
            </a:r>
            <a:br>
              <a:rPr lang="en-US" sz="3600" dirty="0" smtClean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3600" dirty="0" smtClean="0">
                <a:solidFill>
                  <a:srgbClr val="222222"/>
                </a:solidFill>
                <a:latin typeface="arial" panose="020B0604020202020204" pitchFamily="34" charset="0"/>
              </a:rPr>
              <a:t>	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{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&lt; -2}</a:t>
            </a:r>
            <a:endParaRPr lang="en-US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 t="20601" r="16505" b="3800"/>
          <a:stretch/>
        </p:blipFill>
        <p:spPr>
          <a:xfrm>
            <a:off x="4443266" y="1255678"/>
            <a:ext cx="4377206" cy="53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358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15.2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Inequalities Graphically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9399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7438" indent="-1087438">
              <a:spcAft>
                <a:spcPts val="1200"/>
              </a:spcAft>
              <a:buClr>
                <a:srgbClr val="C00000"/>
              </a:buClr>
              <a:buFont typeface="+mj-lt"/>
              <a:buAutoNum type="arabicPeriod" startAt="14"/>
              <a:tabLst>
                <a:tab pos="1150938" algn="l"/>
                <a:tab pos="4402138" algn="l"/>
                <a:tab pos="6230938" algn="l"/>
              </a:tabLst>
            </a:pP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x: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-4 &lt; </a:t>
            </a:r>
            <a:r>
              <a:rPr lang="en-U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&lt; 3} 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x: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2} </a:t>
            </a:r>
            <a:r>
              <a:rPr lang="en-US" sz="5400" dirty="0" smtClean="0">
                <a:solidFill>
                  <a:srgbClr val="222222"/>
                </a:solidFill>
                <a:latin typeface="arial" panose="020B0604020202020204" pitchFamily="34" charset="0"/>
              </a:rPr>
              <a:t>∪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x: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-1}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x: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≥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3} </a:t>
            </a:r>
            <a:r>
              <a:rPr lang="en-US" sz="5400" dirty="0">
                <a:solidFill>
                  <a:srgbClr val="222222"/>
                </a:solidFill>
                <a:latin typeface="arial" panose="020B0604020202020204" pitchFamily="34" charset="0"/>
              </a:rPr>
              <a:t>∪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x: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-3}</a:t>
            </a:r>
          </a:p>
        </p:txBody>
      </p:sp>
    </p:spTree>
    <p:extLst>
      <p:ext uri="{BB962C8B-B14F-4D97-AF65-F5344CB8AC3E}">
        <p14:creationId xmlns:p14="http://schemas.microsoft.com/office/powerpoint/2010/main" val="4569721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15 -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201738" algn="l"/>
                <a:tab pos="2862263" algn="l"/>
                <a:tab pos="5265738" algn="l"/>
                <a:tab pos="6637338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≥ 3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b. 2 &lt;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&gt; 7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pt-BR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52729" y="1556792"/>
            <a:ext cx="5995735" cy="811252"/>
            <a:chOff x="665574" y="2740278"/>
            <a:chExt cx="4789660" cy="89470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827584" y="2924944"/>
              <a:ext cx="4320480" cy="0"/>
            </a:xfrm>
            <a:prstGeom prst="line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716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4601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487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4372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9258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143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9029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3914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880001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65574" y="3057939"/>
              <a:ext cx="4439077" cy="577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  0    1    2    3     4    5     6    7   8</a:t>
              </a:r>
              <a:endParaRPr lang="en-US" sz="2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19886" y="2740278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Cambria" panose="02040503050406030204" pitchFamily="18" charset="0"/>
                </a:rPr>
                <a:t>X</a:t>
              </a:r>
              <a:endParaRPr lang="en-US" sz="2000" b="1" i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71800" y="2977788"/>
            <a:ext cx="5995735" cy="811252"/>
            <a:chOff x="665574" y="2740278"/>
            <a:chExt cx="4789660" cy="894703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7584" y="2924944"/>
              <a:ext cx="4320480" cy="0"/>
            </a:xfrm>
            <a:prstGeom prst="line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716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4601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9487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4372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9258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4143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9029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3914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880001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65574" y="3057939"/>
              <a:ext cx="4439077" cy="577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  0    1    2    3     4    5     6    7   8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19886" y="2740278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Cambria" panose="02040503050406030204" pitchFamily="18" charset="0"/>
                </a:rPr>
                <a:t>X</a:t>
              </a:r>
              <a:endParaRPr lang="en-US" sz="2000" b="1" i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71800" y="4221088"/>
            <a:ext cx="5995735" cy="811252"/>
            <a:chOff x="665574" y="2740278"/>
            <a:chExt cx="4789660" cy="89470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827584" y="2924944"/>
              <a:ext cx="4320480" cy="0"/>
            </a:xfrm>
            <a:prstGeom prst="line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716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4601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9487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4372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9258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4143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9029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3914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880001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65574" y="3057939"/>
              <a:ext cx="4439077" cy="577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  0    1    2    3     4    5     6    7   8</a:t>
              </a:r>
              <a:endParaRPr lang="en-US" sz="28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119886" y="2740278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Cambria" panose="02040503050406030204" pitchFamily="18" charset="0"/>
                </a:rPr>
                <a:t>X</a:t>
              </a:r>
              <a:endParaRPr lang="en-US" sz="2000" b="1" i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752729" y="5589240"/>
            <a:ext cx="5995735" cy="811252"/>
            <a:chOff x="665574" y="2740278"/>
            <a:chExt cx="4789660" cy="894703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827584" y="2924944"/>
              <a:ext cx="4320480" cy="0"/>
            </a:xfrm>
            <a:prstGeom prst="line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9716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4601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9487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372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258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4143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90290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391450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880001" y="2924944"/>
              <a:ext cx="0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665574" y="3057939"/>
              <a:ext cx="4439077" cy="577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  0    1    2    3     4    5     6    7   8</a:t>
              </a:r>
              <a:endParaRPr lang="en-US" sz="28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19886" y="2740278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Cambria" panose="02040503050406030204" pitchFamily="18" charset="0"/>
                </a:rPr>
                <a:t>X</a:t>
              </a:r>
              <a:endParaRPr lang="en-US" sz="2000" b="1" i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63" name="Oval 62"/>
          <p:cNvSpPr/>
          <p:nvPr/>
        </p:nvSpPr>
        <p:spPr>
          <a:xfrm>
            <a:off x="4831784" y="1359691"/>
            <a:ext cx="344528" cy="3411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>
            <a:stCxn id="63" idx="6"/>
          </p:cNvCxnSpPr>
          <p:nvPr/>
        </p:nvCxnSpPr>
        <p:spPr>
          <a:xfrm flipV="1">
            <a:off x="5176312" y="1511731"/>
            <a:ext cx="3187634" cy="18519"/>
          </a:xfrm>
          <a:prstGeom prst="straightConnector1">
            <a:avLst/>
          </a:prstGeom>
          <a:ln w="66675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6012160" y="5392139"/>
            <a:ext cx="344528" cy="3411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2914559" y="5562698"/>
            <a:ext cx="3209362" cy="19990"/>
          </a:xfrm>
          <a:prstGeom prst="straightConnector1">
            <a:avLst/>
          </a:prstGeom>
          <a:ln w="66675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4554323" y="2977788"/>
            <a:ext cx="3834101" cy="646"/>
          </a:xfrm>
          <a:prstGeom prst="straightConnector1">
            <a:avLst/>
          </a:prstGeom>
          <a:ln w="66675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4211960" y="2799851"/>
            <a:ext cx="344528" cy="3411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248324" y="4005064"/>
            <a:ext cx="344528" cy="3411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7608364" y="4220442"/>
            <a:ext cx="924076" cy="646"/>
          </a:xfrm>
          <a:prstGeom prst="straightConnector1">
            <a:avLst/>
          </a:prstGeom>
          <a:ln w="66675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5143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9399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indent="-793750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150938" algn="l"/>
                <a:tab pos="4402138" algn="l"/>
                <a:tab pos="6230938" algn="l"/>
              </a:tabLst>
            </a:pPr>
            <a:r>
              <a:rPr lang="en-US" sz="5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pt-BR" sz="5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700" dirty="0">
                <a:latin typeface="Arial" panose="020B0604020202020204" pitchFamily="34" charset="0"/>
                <a:cs typeface="Arial" panose="020B0604020202020204" pitchFamily="34" charset="0"/>
              </a:rPr>
              <a:t>= -2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5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7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b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5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7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5700" dirty="0">
                <a:latin typeface="Arial" panose="020B0604020202020204" pitchFamily="34" charset="0"/>
                <a:cs typeface="Arial" panose="020B0604020202020204" pitchFamily="34" charset="0"/>
              </a:rPr>
              <a:t> -1.5, </a:t>
            </a:r>
            <a:r>
              <a:rPr lang="pt-BR" sz="5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pt-BR" sz="57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793750" indent="-793750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150938" algn="l"/>
                <a:tab pos="4402138" algn="l"/>
                <a:tab pos="6230938" algn="l"/>
              </a:tabLst>
            </a:pPr>
            <a:r>
              <a:rPr lang="pt-BR" sz="5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5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+ 1)</a:t>
            </a:r>
            <a:r>
              <a:rPr lang="pt-BR" sz="5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- 6 </a:t>
            </a:r>
            <a:b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5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2(</a:t>
            </a:r>
            <a:r>
              <a:rPr lang="pt-BR" sz="5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7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pt-BR" sz="5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  <a:endParaRPr lang="pt-BR" sz="5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indent="-793750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150938" algn="l"/>
                <a:tab pos="4402138" algn="l"/>
                <a:tab pos="6230938" algn="l"/>
              </a:tabLst>
            </a:pPr>
            <a:r>
              <a:rPr lang="pt-BR" sz="5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700" dirty="0"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, 7)	</a:t>
            </a:r>
            <a:b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5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  <a:endParaRPr lang="en-US" sz="5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6499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9399"/>
            <a:ext cx="8568952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51288" lvl="1" indent="-29368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65138" indent="-46513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4402138" algn="l"/>
                <a:tab pos="62309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-1 and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(0, 3)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Minimum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(-2, -1)</a:t>
            </a:r>
            <a:endParaRPr lang="en-US" sz="5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20601" r="22021" b="4850"/>
          <a:stretch/>
        </p:blipFill>
        <p:spPr>
          <a:xfrm>
            <a:off x="4788024" y="1268760"/>
            <a:ext cx="388843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3350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5262563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8238" lvl="1" indent="-579438">
              <a:spcAft>
                <a:spcPts val="6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5262563" algn="l"/>
              </a:tabLst>
            </a:pP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-5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(0, 15)</a:t>
            </a:r>
          </a:p>
          <a:p>
            <a:pPr marL="1301750" lvl="1" indent="-742950">
              <a:spcAft>
                <a:spcPts val="600"/>
              </a:spcAft>
              <a:buClr>
                <a:srgbClr val="C00000"/>
              </a:buClr>
              <a:buFont typeface="+mj-lt"/>
              <a:buAutoNum type="alphaLcPeriod" startAt="4"/>
              <a:tabLst>
                <a:tab pos="5262563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(-4, -1)</a:t>
            </a:r>
            <a:endParaRPr lang="en-US" sz="5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t="32150" r="10829" b="16401"/>
          <a:stretch/>
        </p:blipFill>
        <p:spPr>
          <a:xfrm>
            <a:off x="1547664" y="1270226"/>
            <a:ext cx="5287322" cy="41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770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1843"/>
            <a:ext cx="856895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52625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= -3 and 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3	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</a:p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2743200" algn="l"/>
                <a:tab pos="4865688" algn="l"/>
                <a:tab pos="6918325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iii	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iv	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ii	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2743200" algn="l"/>
                <a:tab pos="4865688" algn="l"/>
                <a:tab pos="6918325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Minimum (1, 3)	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Maximum (-3, -2)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Minimum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(5, -2)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Minimum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(-3, -5)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Minimum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(2, 1)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 (-1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4)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674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52625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- 4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)(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+ 2)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(4, 0) and (-2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, 0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(0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8)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x - 1)</a:t>
            </a:r>
            <a:r>
              <a:rPr lang="en-US" sz="3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- 9 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(1, -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9)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coefficient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positive.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20600" r="25379" b="5901"/>
          <a:stretch/>
        </p:blipFill>
        <p:spPr>
          <a:xfrm>
            <a:off x="4634150" y="1238434"/>
            <a:ext cx="4196181" cy="5245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4150" y="1021190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526937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39138"/>
            <a:ext cx="85689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52625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372" y="1136579"/>
            <a:ext cx="5738956" cy="552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406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39138"/>
            <a:ext cx="85689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52625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20601" r="26498" b="5901"/>
          <a:stretch/>
        </p:blipFill>
        <p:spPr>
          <a:xfrm>
            <a:off x="2544783" y="1124744"/>
            <a:ext cx="4331473" cy="55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104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39138"/>
            <a:ext cx="85689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52625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21492" r="15687" b="4598"/>
          <a:stretch/>
        </p:blipFill>
        <p:spPr>
          <a:xfrm>
            <a:off x="2627784" y="1211154"/>
            <a:ext cx="4210614" cy="545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26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39138"/>
            <a:ext cx="85689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52625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836" y="1181862"/>
            <a:ext cx="4277384" cy="548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726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3" indent="-74136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52625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= 3 or 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664" y="1772816"/>
            <a:ext cx="5862125" cy="482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66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15 -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627063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201738" algn="l"/>
                <a:tab pos="2862263" algn="l"/>
                <a:tab pos="4452938" algn="l"/>
                <a:tab pos="66373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&lt; -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12)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&gt; -3)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≤ 1.4)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063" indent="-627063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201738" algn="l"/>
                <a:tab pos="2862263" algn="l"/>
                <a:tab pos="4452938" algn="l"/>
                <a:tab pos="66373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-1, 0, 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3 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0	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16, 17, 18, 19, 20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21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22</a:t>
            </a:r>
          </a:p>
          <a:p>
            <a:pPr marL="627063" indent="-627063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201738" algn="l"/>
                <a:tab pos="2862263" algn="l"/>
                <a:tab pos="4452938" algn="l"/>
                <a:tab pos="6637338" algn="l"/>
              </a:tabLst>
            </a:pPr>
            <a:r>
              <a:rPr lang="pt-BR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pt-BR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+ 21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BR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 + 3</a:t>
            </a:r>
            <a:r>
              <a:rPr lang="pt-BR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- 5</a:t>
            </a:r>
            <a:r>
              <a:rPr lang="pt-BR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+ 6	</a:t>
            </a:r>
            <a:r>
              <a:rPr lang="pt-BR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  <a:r>
              <a:rPr lang="pt-BR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pt-BR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+ 13</a:t>
            </a:r>
            <a:r>
              <a:rPr lang="pt-BR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	</a:t>
            </a:r>
            <a:b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lang="pt-BR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- 11</a:t>
            </a:r>
            <a:r>
              <a:rPr lang="pt-BR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	</a:t>
            </a:r>
            <a:r>
              <a:rPr lang="pt-BR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lang="pt-BR" sz="3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- 1</a:t>
            </a:r>
          </a:p>
        </p:txBody>
      </p:sp>
    </p:spTree>
    <p:extLst>
      <p:ext uri="{BB962C8B-B14F-4D97-AF65-F5344CB8AC3E}">
        <p14:creationId xmlns:p14="http://schemas.microsoft.com/office/powerpoint/2010/main" val="4399042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210107"/>
                <a:ext cx="8568952" cy="53789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6788" indent="-966788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13"/>
                  <a:tabLst>
                    <a:tab pos="4519613" algn="l"/>
                  </a:tabLst>
                </a:pP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(-3, -5)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(-3 </a:t>
                </a:r>
                <a:r>
                  <a:rPr lang="en-US" sz="4000" dirty="0" smtClean="0">
                    <a:latin typeface="arial" panose="020B0604020202020204" pitchFamily="34" charset="0"/>
                  </a:rPr>
                  <a:t>±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0) </a:t>
                </a:r>
              </a:p>
              <a:p>
                <a:pPr marL="966788" indent="-966788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13"/>
                  <a:tabLst>
                    <a:tab pos="4175125" algn="l"/>
                  </a:tabLst>
                </a:pP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-1 </a:t>
                </a:r>
                <a:r>
                  <a:rPr lang="en-US" sz="4000" dirty="0">
                    <a:latin typeface="arial" panose="020B0604020202020204" pitchFamily="34" charset="0"/>
                  </a:rPr>
                  <a:t>±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-2 or 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4</a:t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-2 </a:t>
                </a:r>
                <a:r>
                  <a:rPr lang="en-US" sz="4000" dirty="0">
                    <a:latin typeface="arial" panose="020B0604020202020204" pitchFamily="34" charset="0"/>
                  </a:rPr>
                  <a:t>±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66788" indent="-966788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13"/>
                  <a:tabLst>
                    <a:tab pos="4175125" algn="l"/>
                  </a:tabLst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 </a:t>
                </a:r>
                <a:r>
                  <a:rPr lang="en-US" sz="4000" dirty="0">
                    <a:latin typeface="arial" panose="020B0604020202020204" pitchFamily="34" charset="0"/>
                  </a:rPr>
                  <a:t>±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000" dirty="0">
                    <a:latin typeface="arial" panose="020B0604020202020204" pitchFamily="34" charset="0"/>
                  </a:rPr>
                  <a:t>±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-3 </a:t>
                </a:r>
                <a:r>
                  <a:rPr lang="en-US" sz="4000" dirty="0" smtClean="0">
                    <a:latin typeface="arial" panose="020B0604020202020204" pitchFamily="34" charset="0"/>
                  </a:rPr>
                  <a:t>±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10107"/>
                <a:ext cx="8568952" cy="5378973"/>
              </a:xfrm>
              <a:prstGeom prst="rect">
                <a:avLst/>
              </a:prstGeom>
              <a:blipFill rotWithShape="0">
                <a:blip r:embed="rId4"/>
                <a:stretch>
                  <a:fillRect l="-2276" t="-794" b="-3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12379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15.3 –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0107"/>
            <a:ext cx="856895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3" indent="-74136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6"/>
              <a:tabLst>
                <a:tab pos="5262563" algn="l"/>
              </a:tabLst>
            </a:pP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graphs should have a maximum since the coefficient of </a:t>
            </a:r>
            <a:r>
              <a:rPr lang="en-US" sz="3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negative.</a:t>
            </a:r>
            <a:b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graph should cross the y-axis at (0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, 6).</a:t>
            </a:r>
            <a:b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graph should have roots 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3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= 3 and </a:t>
            </a:r>
            <a:r>
              <a:rPr lang="en-US" sz="3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= -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b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graph should have a turning point at (1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, 8).</a:t>
            </a:r>
          </a:p>
          <a:p>
            <a:pPr marL="741363" indent="-74136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6"/>
              <a:tabLst>
                <a:tab pos="5262563" algn="l"/>
              </a:tabLst>
            </a:pPr>
            <a:r>
              <a:rPr lang="en-US" sz="3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+ 4</a:t>
            </a:r>
            <a:r>
              <a:rPr lang="en-US" sz="3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+ 1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6852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210107"/>
                <a:ext cx="8568952" cy="5513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69913" indent="-5699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5262563" algn="l"/>
                  </a:tabLst>
                </a:pP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-5 or x = -1	</a:t>
                </a: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-1 </a:t>
                </a:r>
                <a:r>
                  <a:rPr lang="en-US" sz="3400" dirty="0" smtClean="0">
                    <a:latin typeface="arial" panose="020B0604020202020204" pitchFamily="34" charset="0"/>
                  </a:rPr>
                  <a:t>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400" dirty="0" smtClean="0">
                    <a:latin typeface="arial" panose="020B0604020202020204" pitchFamily="34" charset="0"/>
                  </a:rPr>
                  <a:t/>
                </a:r>
                <a:br>
                  <a:rPr lang="en-US" sz="3400" dirty="0" smtClean="0">
                    <a:latin typeface="arial" panose="020B0604020202020204" pitchFamily="34" charset="0"/>
                  </a:rPr>
                </a:b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c.</a:t>
                </a:r>
                <a:r>
                  <a:rPr lang="en-US" sz="3400" dirty="0" smtClean="0">
                    <a:latin typeface="arial" panose="020B0604020202020204" pitchFamily="34" charset="0"/>
                  </a:rPr>
                  <a:t> -1 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>
                    <a:latin typeface="arial" panose="020B0604020202020204" pitchFamily="34" charset="0"/>
                  </a:rPr>
                  <a:t>±</a:t>
                </a:r>
                <a14:m>
                  <m:oMath xmlns:m="http://schemas.openxmlformats.org/officeDocument/2006/math">
                    <m:r>
                      <a:rPr lang="en-US" sz="34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en-US" sz="3400" dirty="0" smtClean="0"/>
              </a:p>
              <a:p>
                <a:pPr marL="569913" indent="-5699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5262563" algn="l"/>
                  </a:tabLst>
                </a:pPr>
                <a:r>
                  <a:rPr lang="en-US" sz="3400" dirty="0" smtClean="0">
                    <a:solidFill>
                      <a:srgbClr val="C00000"/>
                    </a:solidFill>
                  </a:rPr>
                  <a:t>a.</a:t>
                </a:r>
                <a:r>
                  <a:rPr lang="en-US" sz="3400" dirty="0" smtClean="0"/>
                  <a:t> </a:t>
                </a:r>
                <a:r>
                  <a:rPr lang="en-US" sz="3400" i="1" dirty="0" smtClean="0"/>
                  <a:t>x</a:t>
                </a:r>
                <a:r>
                  <a:rPr lang="en-US" sz="3400" dirty="0" smtClean="0"/>
                  <a:t> = 5.3 and </a:t>
                </a:r>
                <a:r>
                  <a:rPr lang="en-US" sz="3400" i="1" dirty="0" smtClean="0"/>
                  <a:t>x</a:t>
                </a:r>
                <a:r>
                  <a:rPr lang="en-US" sz="3400" dirty="0" smtClean="0"/>
                  <a:t> = -1.3	</a:t>
                </a:r>
                <a:br>
                  <a:rPr lang="en-US" sz="3400" dirty="0" smtClean="0"/>
                </a:br>
                <a:r>
                  <a:rPr lang="en-US" sz="3400" dirty="0" smtClean="0">
                    <a:solidFill>
                      <a:srgbClr val="C00000"/>
                    </a:solidFill>
                  </a:rPr>
                  <a:t>b.</a:t>
                </a:r>
                <a:r>
                  <a:rPr lang="en-US" sz="3400" dirty="0" smtClean="0"/>
                  <a:t> </a:t>
                </a:r>
                <a:r>
                  <a:rPr lang="en-US" sz="3400" i="1" dirty="0"/>
                  <a:t>x</a:t>
                </a:r>
                <a:r>
                  <a:rPr lang="en-US" sz="3400" dirty="0"/>
                  <a:t> = </a:t>
                </a:r>
                <a:r>
                  <a:rPr lang="en-US" sz="3400" dirty="0" smtClean="0"/>
                  <a:t>2.4 </a:t>
                </a:r>
                <a:r>
                  <a:rPr lang="en-US" sz="3400" dirty="0"/>
                  <a:t>and </a:t>
                </a:r>
                <a:r>
                  <a:rPr lang="en-US" sz="3400" i="1" dirty="0"/>
                  <a:t>x</a:t>
                </a:r>
                <a:r>
                  <a:rPr lang="en-US" sz="3400" dirty="0"/>
                  <a:t> = </a:t>
                </a:r>
                <a:r>
                  <a:rPr lang="en-US" sz="3400" dirty="0" smtClean="0"/>
                  <a:t>-0.9</a:t>
                </a:r>
                <a:br>
                  <a:rPr lang="en-US" sz="3400" dirty="0" smtClean="0"/>
                </a:br>
                <a:r>
                  <a:rPr lang="en-US" sz="3400" dirty="0" smtClean="0">
                    <a:solidFill>
                      <a:srgbClr val="C00000"/>
                    </a:solidFill>
                  </a:rPr>
                  <a:t>c.</a:t>
                </a:r>
                <a:r>
                  <a:rPr lang="en-US" sz="3400" dirty="0" smtClean="0"/>
                  <a:t> </a:t>
                </a:r>
                <a:r>
                  <a:rPr lang="en-US" sz="3400" i="1" dirty="0" smtClean="0"/>
                  <a:t>x</a:t>
                </a:r>
                <a:r>
                  <a:rPr lang="en-US" sz="3400" dirty="0" smtClean="0"/>
                  <a:t> </a:t>
                </a:r>
                <a:r>
                  <a:rPr lang="en-US" sz="3400" dirty="0"/>
                  <a:t>= </a:t>
                </a:r>
                <a:r>
                  <a:rPr lang="en-US" sz="3400" dirty="0" smtClean="0"/>
                  <a:t>-1.0 or </a:t>
                </a:r>
                <a:r>
                  <a:rPr lang="en-US" sz="3400" i="1" dirty="0"/>
                  <a:t>x</a:t>
                </a:r>
                <a:r>
                  <a:rPr lang="en-US" sz="3400" dirty="0"/>
                  <a:t> = </a:t>
                </a:r>
                <a:r>
                  <a:rPr lang="en-US" sz="3400" dirty="0" smtClean="0"/>
                  <a:t>1.7</a:t>
                </a:r>
              </a:p>
              <a:p>
                <a:pPr marL="569913" indent="-5699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5262563" algn="l"/>
                  </a:tabLst>
                </a:pPr>
                <a:r>
                  <a:rPr lang="en-US" sz="3400" dirty="0" smtClean="0">
                    <a:solidFill>
                      <a:srgbClr val="C00000"/>
                    </a:solidFill>
                  </a:rPr>
                  <a:t>a.</a:t>
                </a:r>
                <a:r>
                  <a:rPr lang="en-US" sz="3400" dirty="0" smtClean="0"/>
                  <a:t> Graph </a:t>
                </a:r>
                <a:r>
                  <a:rPr lang="en-US" sz="3400" dirty="0" err="1" smtClean="0"/>
                  <a:t>i</a:t>
                </a:r>
                <a:r>
                  <a:rPr lang="en-US" sz="3400" dirty="0" smtClean="0"/>
                  <a:t>, </a:t>
                </a:r>
                <a:r>
                  <a:rPr lang="en-US" sz="3400" i="1" dirty="0" smtClean="0"/>
                  <a:t>x</a:t>
                </a:r>
                <a:r>
                  <a:rPr lang="en-US" sz="3400" dirty="0" smtClean="0"/>
                  <a:t> = -1.3 and </a:t>
                </a:r>
                <a:r>
                  <a:rPr lang="en-US" sz="3400" i="1" dirty="0" smtClean="0"/>
                  <a:t>x</a:t>
                </a:r>
                <a:r>
                  <a:rPr lang="en-US" sz="3400" dirty="0" smtClean="0"/>
                  <a:t> = 5.3</a:t>
                </a:r>
                <a:br>
                  <a:rPr lang="en-US" sz="3400" dirty="0" smtClean="0"/>
                </a:br>
                <a:r>
                  <a:rPr lang="en-US" sz="3400" dirty="0" smtClean="0">
                    <a:solidFill>
                      <a:srgbClr val="C00000"/>
                    </a:solidFill>
                  </a:rPr>
                  <a:t>b.</a:t>
                </a:r>
                <a:r>
                  <a:rPr lang="en-US" sz="3400" dirty="0" smtClean="0"/>
                  <a:t> </a:t>
                </a:r>
                <a:r>
                  <a:rPr lang="en-US" sz="3400" dirty="0"/>
                  <a:t>Graph </a:t>
                </a:r>
                <a:r>
                  <a:rPr lang="en-US" sz="3400" dirty="0" smtClean="0"/>
                  <a:t>iii, </a:t>
                </a:r>
                <a:r>
                  <a:rPr lang="en-US" sz="3400" i="1" dirty="0"/>
                  <a:t>x</a:t>
                </a:r>
                <a:r>
                  <a:rPr lang="en-US" sz="3400" dirty="0"/>
                  <a:t> = </a:t>
                </a:r>
                <a:r>
                  <a:rPr lang="en-US" sz="3400" dirty="0" smtClean="0"/>
                  <a:t>1.5 </a:t>
                </a:r>
                <a:r>
                  <a:rPr lang="en-US" sz="3400" dirty="0"/>
                  <a:t>and </a:t>
                </a:r>
                <a:r>
                  <a:rPr lang="en-US" sz="3400" i="1" dirty="0"/>
                  <a:t>x</a:t>
                </a:r>
                <a:r>
                  <a:rPr lang="en-US" sz="3400" dirty="0"/>
                  <a:t> = </a:t>
                </a:r>
                <a:r>
                  <a:rPr lang="en-US" sz="3400" dirty="0" smtClean="0"/>
                  <a:t>1.1</a:t>
                </a:r>
                <a:br>
                  <a:rPr lang="en-US" sz="3400" dirty="0" smtClean="0"/>
                </a:br>
                <a:r>
                  <a:rPr lang="en-US" sz="3400" dirty="0" smtClean="0">
                    <a:solidFill>
                      <a:srgbClr val="C00000"/>
                    </a:solidFill>
                  </a:rPr>
                  <a:t>c.</a:t>
                </a:r>
                <a:r>
                  <a:rPr lang="en-US" sz="3400" dirty="0" smtClean="0"/>
                  <a:t> </a:t>
                </a:r>
                <a:r>
                  <a:rPr lang="en-US" sz="3400" dirty="0"/>
                  <a:t>Graph </a:t>
                </a:r>
                <a:r>
                  <a:rPr lang="en-US" sz="3400" dirty="0" smtClean="0"/>
                  <a:t>iv, </a:t>
                </a:r>
                <a:r>
                  <a:rPr lang="en-US" sz="3400" i="1" dirty="0"/>
                  <a:t>x</a:t>
                </a:r>
                <a:r>
                  <a:rPr lang="en-US" sz="3400" dirty="0"/>
                  <a:t> = -</a:t>
                </a:r>
                <a:r>
                  <a:rPr lang="en-US" sz="3400" dirty="0" smtClean="0"/>
                  <a:t>1.2 </a:t>
                </a:r>
                <a:r>
                  <a:rPr lang="en-US" sz="3400" dirty="0"/>
                  <a:t>and </a:t>
                </a:r>
                <a:r>
                  <a:rPr lang="en-US" sz="3400" i="1" dirty="0"/>
                  <a:t>x</a:t>
                </a:r>
                <a:r>
                  <a:rPr lang="en-US" sz="3400" dirty="0"/>
                  <a:t> = </a:t>
                </a:r>
                <a:r>
                  <a:rPr lang="en-US" sz="3400" dirty="0" smtClean="0"/>
                  <a:t>3.2</a:t>
                </a:r>
                <a:br>
                  <a:rPr lang="en-US" sz="3400" dirty="0" smtClean="0"/>
                </a:br>
                <a:r>
                  <a:rPr lang="en-US" sz="3400" dirty="0" smtClean="0">
                    <a:solidFill>
                      <a:srgbClr val="C00000"/>
                    </a:solidFill>
                  </a:rPr>
                  <a:t>d.</a:t>
                </a:r>
                <a:r>
                  <a:rPr lang="en-US" sz="3400" dirty="0" smtClean="0"/>
                  <a:t> </a:t>
                </a:r>
                <a:r>
                  <a:rPr lang="en-US" sz="3400" dirty="0"/>
                  <a:t>Graph </a:t>
                </a:r>
                <a:r>
                  <a:rPr lang="en-US" sz="3400" dirty="0" smtClean="0"/>
                  <a:t>ii, </a:t>
                </a:r>
                <a:r>
                  <a:rPr lang="en-US" sz="3400" i="1" dirty="0"/>
                  <a:t>x</a:t>
                </a:r>
                <a:r>
                  <a:rPr lang="en-US" sz="3400" dirty="0"/>
                  <a:t> = </a:t>
                </a:r>
                <a:r>
                  <a:rPr lang="en-US" sz="3400" dirty="0" smtClean="0"/>
                  <a:t>0.4 </a:t>
                </a:r>
                <a:r>
                  <a:rPr lang="en-US" sz="3400" dirty="0"/>
                  <a:t>and </a:t>
                </a:r>
                <a:r>
                  <a:rPr lang="en-US" sz="3400" i="1" dirty="0"/>
                  <a:t>x</a:t>
                </a:r>
                <a:r>
                  <a:rPr lang="en-US" sz="3400" dirty="0"/>
                  <a:t> = </a:t>
                </a:r>
                <a:r>
                  <a:rPr lang="en-US" sz="3400" dirty="0" smtClean="0"/>
                  <a:t>-1.4</a:t>
                </a:r>
                <a:endParaRPr lang="en-US" sz="3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10107"/>
                <a:ext cx="8568952" cy="5513882"/>
              </a:xfrm>
              <a:prstGeom prst="rect">
                <a:avLst/>
              </a:prstGeom>
              <a:blipFill rotWithShape="0">
                <a:blip r:embed="rId4"/>
                <a:stretch>
                  <a:fillRect l="-1778" b="-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0302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0107"/>
            <a:ext cx="856895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52625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>
                <a:solidFill>
                  <a:srgbClr val="C00000"/>
                </a:solidFill>
              </a:rPr>
              <a:t>c.</a:t>
            </a:r>
            <a:r>
              <a:rPr lang="en-US" sz="3400" dirty="0" smtClean="0"/>
              <a:t> 2.7 and 1.3.</a:t>
            </a:r>
            <a:endParaRPr lang="en-US" sz="3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731202"/>
              </p:ext>
            </p:extLst>
          </p:nvPr>
        </p:nvGraphicFramePr>
        <p:xfrm>
          <a:off x="1475658" y="1268760"/>
          <a:ext cx="7128786" cy="961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8398"/>
                <a:gridCol w="1018398"/>
                <a:gridCol w="1018398"/>
                <a:gridCol w="1018398"/>
                <a:gridCol w="1018398"/>
                <a:gridCol w="1018398"/>
                <a:gridCol w="1018398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698" y="2354489"/>
            <a:ext cx="3240617" cy="42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874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0107"/>
            <a:ext cx="8568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indent="-7937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5262563" algn="l"/>
              </a:tabLst>
            </a:pP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Students’ own graphs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5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5.3 and </a:t>
            </a:r>
            <a:r>
              <a:rPr lang="en-U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1.3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-3.6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2.4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-0.4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iv.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-0.5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632052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0107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303688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-2.4 and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0.4 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2(x + 1)</a:t>
            </a:r>
            <a:r>
              <a:rPr lang="en-US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-4 </a:t>
            </a:r>
            <a:endParaRPr lang="en-US" sz="3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652306"/>
              </p:ext>
            </p:extLst>
          </p:nvPr>
        </p:nvGraphicFramePr>
        <p:xfrm>
          <a:off x="1475658" y="1268760"/>
          <a:ext cx="7128784" cy="961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1098"/>
                <a:gridCol w="891098"/>
                <a:gridCol w="891098"/>
                <a:gridCol w="891098"/>
                <a:gridCol w="891098"/>
                <a:gridCol w="891098"/>
                <a:gridCol w="891098"/>
                <a:gridCol w="891098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536" y="2310139"/>
            <a:ext cx="3516145" cy="382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42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48551"/>
            <a:ext cx="8741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38306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(-1, 1)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(0, 2)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704" y="1820284"/>
            <a:ext cx="6411321" cy="47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727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48551"/>
            <a:ext cx="8741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38306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(-2, -3)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(0, -7)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t="22548" r="17901" b="5655"/>
          <a:stretch/>
        </p:blipFill>
        <p:spPr>
          <a:xfrm>
            <a:off x="1794241" y="1844824"/>
            <a:ext cx="4094171" cy="48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671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48551"/>
            <a:ext cx="8741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38306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(1, 1)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688" y="1839513"/>
            <a:ext cx="5996604" cy="478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392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220559"/>
                <a:ext cx="8568952" cy="5181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0713" indent="-6207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035050" algn="l"/>
                    <a:tab pos="2795588" algn="l"/>
                    <a:tab pos="4865688" algn="l"/>
                    <a:tab pos="5141913" algn="l"/>
                    <a:tab pos="6865938" algn="l"/>
                  </a:tabLst>
                </a:pP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minimum is at (3,5) therefore the graph has no roots </a:t>
                </a:r>
                <a:endParaRPr lang="en-US" sz="2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0713" indent="-6207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035050" algn="l"/>
                    <a:tab pos="2795588" algn="l"/>
                    <a:tab pos="4865688" algn="l"/>
                    <a:tab pos="5141913" algn="l"/>
                    <a:tab pos="6865938" algn="l"/>
                  </a:tabLst>
                </a:pPr>
                <a:r>
                  <a:rPr lang="en-US" sz="2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0 roots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2 roots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2 roots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root 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0 roots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f.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2 roots 	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g.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1 root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h.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2 roots</a:t>
                </a:r>
              </a:p>
              <a:p>
                <a:pPr marL="620713" indent="-6207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035050" algn="l"/>
                    <a:tab pos="2795588" algn="l"/>
                    <a:tab pos="4865688" algn="l"/>
                    <a:tab pos="5141913" algn="l"/>
                    <a:tab pos="6865938" algn="l"/>
                  </a:tabLst>
                </a:pPr>
                <a:r>
                  <a:rPr lang="en-US" sz="2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 ±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en-US" sz="2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+ 13 =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(x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49</m:t>
                        </m:r>
                      </m:num>
                      <m:den>
                        <m:r>
                          <a:rPr lang="en-US" sz="2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+ 13 = 0</a:t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(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49</m:t>
                        </m:r>
                      </m:num>
                      <m:den>
                        <m:r>
                          <a:rPr lang="en-US" sz="2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There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are no real roots of a negative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number.</a:t>
                </a:r>
                <a:b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OR The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has a turning point at 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). Since this is a minimum the whole graph is above the x-axis.</a:t>
                </a:r>
                <a:endParaRPr lang="en-US" sz="2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20559"/>
                <a:ext cx="8568952" cy="5181611"/>
              </a:xfrm>
              <a:prstGeom prst="rect">
                <a:avLst/>
              </a:prstGeom>
              <a:blipFill rotWithShape="0">
                <a:blip r:embed="rId4"/>
                <a:stretch>
                  <a:fillRect l="-1067" t="-1059" r="-1209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0672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15 -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283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63600" indent="-863600">
                  <a:spcAft>
                    <a:spcPts val="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201738" algn="l"/>
                    <a:tab pos="2862263" algn="l"/>
                    <a:tab pos="4808538" algn="l"/>
                    <a:tab pos="6637338" algn="l"/>
                  </a:tabLst>
                </a:pP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+ 5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+ 2)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t-BR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- 3)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+ 1)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5)(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- 3) 	</a:t>
                </a:r>
                <a:r>
                  <a:rPr lang="pt-BR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- 7)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+ 1)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- 1)(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1) 	</a:t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pt-BR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3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+ 1)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+4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(2x +5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- 2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	</a:t>
                </a:r>
              </a:p>
              <a:p>
                <a:pPr marL="863600" indent="-863600">
                  <a:spcAft>
                    <a:spcPts val="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201738" algn="l"/>
                    <a:tab pos="2862263" algn="l"/>
                    <a:tab pos="4808538" algn="l"/>
                    <a:tab pos="6637338" algn="l"/>
                  </a:tabLst>
                </a:pPr>
                <a:r>
                  <a:rPr lang="pt-BR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-2 or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63600" indent="-863600">
                  <a:spcAft>
                    <a:spcPts val="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201738" algn="l"/>
                    <a:tab pos="2862263" algn="l"/>
                    <a:tab pos="4808538" algn="l"/>
                    <a:tab pos="6637338" algn="l"/>
                  </a:tabLst>
                </a:pPr>
                <a:r>
                  <a:rPr lang="pl-PL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l-PL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pl-PL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- 3)</a:t>
                </a:r>
                <a:r>
                  <a:rPr lang="en-US" sz="4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l-PL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+ 3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l-PL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l-PL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l-PL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pl-PL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4)</a:t>
                </a:r>
                <a:r>
                  <a:rPr lang="en-US" sz="4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l-PL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- 5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l-PL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3(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-1)</a:t>
                </a:r>
                <a:r>
                  <a:rPr lang="en-US" sz="4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+ 6</a:t>
                </a:r>
                <a:endParaRPr lang="pt-BR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283562"/>
              </a:xfrm>
              <a:prstGeom prst="rect">
                <a:avLst/>
              </a:prstGeom>
              <a:blipFill rotWithShape="0">
                <a:blip r:embed="rId4"/>
                <a:stretch>
                  <a:fillRect l="-2276" t="-2076" r="-3201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71250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20559"/>
            <a:ext cx="8568952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38238" indent="-113823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949450" algn="l"/>
                <a:tab pos="2795588" algn="l"/>
                <a:tab pos="4398963" algn="l"/>
                <a:tab pos="6865938" algn="l"/>
              </a:tabLst>
            </a:pPr>
            <a:r>
              <a:rPr lang="es-E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- 2 	</a:t>
            </a:r>
            <a:b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5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b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+ 4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+ 4</a:t>
            </a:r>
          </a:p>
          <a:p>
            <a:pPr marL="1138238" indent="-113823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949450" algn="l"/>
                <a:tab pos="2795588" algn="l"/>
                <a:tab pos="4398963" algn="l"/>
                <a:tab pos="6865938" algn="l"/>
              </a:tabLst>
            </a:pPr>
            <a:r>
              <a:rPr lang="es-E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3.23607	</a:t>
            </a:r>
            <a:b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b. 	5.79156</a:t>
            </a:r>
            <a:b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c. 	-1.30278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173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20559"/>
            <a:ext cx="8568952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38238" indent="-113823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949450" algn="l"/>
                <a:tab pos="2795588" algn="l"/>
                <a:tab pos="4398963" algn="l"/>
                <a:tab pos="6865938" algn="l"/>
              </a:tabLst>
            </a:pPr>
            <a:r>
              <a:rPr lang="es-E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- 2 	</a:t>
            </a:r>
            <a:b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5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b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+ 4</a:t>
            </a:r>
            <a:r>
              <a:rPr lang="es-E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+ 4</a:t>
            </a:r>
          </a:p>
          <a:p>
            <a:pPr marL="1138238" indent="-113823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949450" algn="l"/>
                <a:tab pos="2795588" algn="l"/>
                <a:tab pos="4398963" algn="l"/>
                <a:tab pos="6865938" algn="l"/>
              </a:tabLst>
            </a:pPr>
            <a:r>
              <a:rPr lang="es-E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3.23607	</a:t>
            </a:r>
            <a:b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	5.79156</a:t>
            </a:r>
            <a:b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	-1.30278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077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49707"/>
            <a:ext cx="87411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indent="-8620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3"/>
              <a:tabLst>
                <a:tab pos="1431925" algn="l"/>
                <a:tab pos="2795588" algn="l"/>
                <a:tab pos="4398963" algn="l"/>
                <a:tab pos="6865938" algn="l"/>
              </a:tabLst>
            </a:pPr>
            <a:r>
              <a:rPr lang="es-E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= -2 and</a:t>
            </a: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7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{</a:t>
            </a: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-2 &lt; </a:t>
            </a: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&lt; 1}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{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&lt; -2} </a:t>
            </a:r>
            <a:r>
              <a:rPr lang="en-US" sz="3600" dirty="0" smtClean="0">
                <a:solidFill>
                  <a:srgbClr val="222222"/>
                </a:solidFill>
                <a:latin typeface="arial" panose="020B0604020202020204" pitchFamily="34" charset="0"/>
              </a:rPr>
              <a:t>∪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&gt; 1}</a:t>
            </a:r>
            <a:endParaRPr lang="es-E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6236" y="1786479"/>
            <a:ext cx="4849980" cy="37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524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15.4 –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Solving Quadratic Functions Graphically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53073"/>
            <a:ext cx="85689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35050" indent="-10350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4"/>
              <a:tabLst>
                <a:tab pos="1776413" algn="l"/>
                <a:tab pos="2795588" algn="l"/>
                <a:tab pos="4398963" algn="l"/>
                <a:tab pos="6865938" algn="l"/>
              </a:tabLst>
            </a:pPr>
            <a:r>
              <a:rPr lang="es-ES" sz="5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{</a:t>
            </a:r>
            <a:r>
              <a:rPr lang="es-ES" sz="5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: -1 &lt; </a:t>
            </a:r>
            <a:r>
              <a:rPr lang="es-ES" sz="5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&lt; 3}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{</a:t>
            </a:r>
            <a:r>
              <a:rPr lang="en-US" sz="5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: -5 &lt; </a:t>
            </a:r>
            <a:r>
              <a:rPr lang="en-US" sz="5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&lt; 2}</a:t>
            </a:r>
            <a:br>
              <a:rPr lang="en-US" sz="5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5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&lt; -4} </a:t>
            </a:r>
            <a:r>
              <a:rPr lang="en-US" sz="5200" dirty="0" smtClean="0">
                <a:solidFill>
                  <a:srgbClr val="222222"/>
                </a:solidFill>
                <a:latin typeface="arial" panose="020B0604020202020204" pitchFamily="34" charset="0"/>
              </a:rPr>
              <a:t>∪ </a:t>
            </a:r>
            <a:r>
              <a:rPr lang="en-U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sz="5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&gt; -1}</a:t>
            </a:r>
            <a:endParaRPr lang="es-ES" sz="5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084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253073"/>
                <a:ext cx="8568952" cy="5504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1363" indent="-74136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776413" algn="l"/>
                    <a:tab pos="2795588" algn="l"/>
                    <a:tab pos="4398963" algn="l"/>
                    <a:tab pos="6865938" algn="l"/>
                  </a:tabLst>
                </a:pPr>
                <a:r>
                  <a:rPr lang="es-ES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s-E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l-PL" sz="3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+ 6 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l-PL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l-PL" sz="3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– 12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l-PL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l-PL" sz="3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en-U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l-PL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3</a:t>
                </a:r>
                <a:r>
                  <a:rPr lang="en-U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- 10</a:t>
                </a:r>
                <a:r>
                  <a:rPr lang="en-U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pl-PL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3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1363" indent="-74136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776413" algn="l"/>
                    <a:tab pos="2795588" algn="l"/>
                    <a:tab pos="4398963" algn="l"/>
                    <a:tab pos="6865938" algn="l"/>
                  </a:tabLst>
                </a:pPr>
                <a:r>
                  <a:rPr lang="en-US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or</a:t>
                </a:r>
                <a:r>
                  <a:rPr lang="en-U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-2</a:t>
                </a:r>
                <a:b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r>
                  <a:rPr lang="en-US" sz="3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b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r>
                  <a:rPr lang="en-US" sz="3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b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 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r>
                  <a:rPr lang="en-US" sz="3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9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9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s-ES" sz="3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1363" indent="-74136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776413" algn="l"/>
                    <a:tab pos="2795588" algn="l"/>
                    <a:tab pos="4398963" algn="l"/>
                    <a:tab pos="6865938" algn="l"/>
                  </a:tabLst>
                </a:pPr>
                <a:r>
                  <a:rPr lang="es-E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s-E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+ 6</a:t>
                </a:r>
                <a:r>
                  <a:rPr lang="es-E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E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+ 9</a:t>
                </a:r>
                <a:r>
                  <a:rPr lang="es-E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+ 2</a:t>
                </a:r>
              </a:p>
              <a:p>
                <a:pPr marL="741363" indent="-74136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776413" algn="l"/>
                    <a:tab pos="2795588" algn="l"/>
                    <a:tab pos="4398963" algn="l"/>
                    <a:tab pos="6865938" algn="l"/>
                  </a:tabLst>
                </a:pPr>
                <a:r>
                  <a:rPr lang="es-ES" sz="3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9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s-E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s-E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es-E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E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s-E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es-ES" sz="3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s-ES" sz="3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53073"/>
                <a:ext cx="8568952" cy="5504327"/>
              </a:xfrm>
              <a:prstGeom prst="rect">
                <a:avLst/>
              </a:prstGeom>
              <a:blipFill rotWithShape="0">
                <a:blip r:embed="rId4"/>
                <a:stretch>
                  <a:fillRect l="-2134" t="-1996" b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48068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53073"/>
            <a:ext cx="856895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776413" algn="l"/>
                <a:tab pos="2795588" algn="l"/>
                <a:tab pos="4398963" algn="l"/>
                <a:tab pos="6227763" algn="l"/>
              </a:tabLst>
            </a:pPr>
            <a:r>
              <a:rPr lang="es-E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+ 8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+ 17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+ 10</a:t>
            </a:r>
            <a: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- 14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b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– 5</a:t>
            </a:r>
            <a:b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b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– 1</a:t>
            </a:r>
            <a:b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3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776413" algn="l"/>
                <a:tab pos="2795588" algn="l"/>
                <a:tab pos="4398963" algn="l"/>
                <a:tab pos="6227763" algn="l"/>
              </a:tabLst>
            </a:pPr>
            <a:r>
              <a:rPr lang="es-E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= -4, 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= -1, </a:t>
            </a:r>
            <a:r>
              <a:rPr lang="es-ES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= 2	</a:t>
            </a:r>
            <a:b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(0, -8)</a:t>
            </a:r>
          </a:p>
        </p:txBody>
      </p:sp>
    </p:spTree>
    <p:extLst>
      <p:ext uri="{BB962C8B-B14F-4D97-AF65-F5344CB8AC3E}">
        <p14:creationId xmlns:p14="http://schemas.microsoft.com/office/powerpoint/2010/main" val="38460734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53073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776413" algn="l"/>
                <a:tab pos="2795588" algn="l"/>
                <a:tab pos="4398963" algn="l"/>
                <a:tab pos="6227763" algn="l"/>
              </a:tabLst>
            </a:pPr>
            <a:r>
              <a:rPr lang="es-E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-1, </a:t>
            </a:r>
            <a:r>
              <a:rPr lang="es-ES" sz="4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-2, </a:t>
            </a:r>
            <a:r>
              <a:rPr lang="es-ES" sz="4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(0,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10)</a:t>
            </a:r>
            <a:b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t="20477" r="27863" b="6771"/>
          <a:stretch/>
        </p:blipFill>
        <p:spPr>
          <a:xfrm>
            <a:off x="1475656" y="1988840"/>
            <a:ext cx="3391408" cy="45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679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53073"/>
            <a:ext cx="856895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776413" algn="l"/>
                <a:tab pos="3036888" algn="l"/>
                <a:tab pos="5434013" algn="l"/>
              </a:tabLst>
            </a:pP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4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s-ES" sz="49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ES" sz="4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4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iii		</a:t>
            </a: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s-ES" sz="49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s-ES" sz="4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sz="49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  <a:r>
              <a:rPr lang="es-ES" sz="49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 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  <a:p>
            <a:pPr marL="742950" indent="-7429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776413" algn="l"/>
                <a:tab pos="3036888" algn="l"/>
                <a:tab pos="5434013" algn="l"/>
              </a:tabLst>
            </a:pP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3	</a:t>
            </a: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s-ES" sz="4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root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3		</a:t>
            </a: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2 (</a:t>
            </a:r>
            <a:r>
              <a:rPr lang="es-ES" sz="4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1	</a:t>
            </a:r>
            <a:r>
              <a:rPr lang="es-ES" sz="4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s-E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s-ES" sz="4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849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776413" algn="l"/>
                <a:tab pos="3036888" algn="l"/>
                <a:tab pos="5434013" algn="l"/>
              </a:tabLst>
            </a:pPr>
            <a:r>
              <a:rPr lang="es-E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98" y="1812677"/>
            <a:ext cx="8214881" cy="48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351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776413" algn="l"/>
                <a:tab pos="3036888" algn="l"/>
                <a:tab pos="5434013" algn="l"/>
              </a:tabLst>
            </a:pPr>
            <a:r>
              <a:rPr lang="es-E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s-E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696" y="1163774"/>
            <a:ext cx="5905707" cy="54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797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15 -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405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63600" indent="-863600">
                  <a:spcAft>
                    <a:spcPts val="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422400" algn="l"/>
                    <a:tab pos="2862263" algn="l"/>
                    <a:tab pos="4808538" algn="l"/>
                    <a:tab pos="6637338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5 or x =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-1</a:t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or x =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latin typeface="arial" panose="020B0604020202020204" pitchFamily="34" charset="0"/>
                  </a:rPr>
                  <a:t>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29</m:t>
                            </m:r>
                          </m:e>
                        </m:rad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or x =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endParaRPr lang="pt-BR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63600" indent="-863600">
                  <a:spcAft>
                    <a:spcPts val="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422400" algn="l"/>
                    <a:tab pos="2862263" algn="l"/>
                    <a:tab pos="4808538" algn="l"/>
                    <a:tab pos="6637338" algn="l"/>
                  </a:tabLst>
                </a:pPr>
                <a:r>
                  <a:rPr lang="pl-PL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l-PL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 = 7, x = -1	</a:t>
                </a: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y = 5, x = 3</a:t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3 and y = -5 or x = -1 and </a:t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y = 3</a:t>
                </a:r>
              </a:p>
              <a:p>
                <a:pPr marL="863600" indent="-863600">
                  <a:spcAft>
                    <a:spcPts val="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422400" algn="l"/>
                    <a:tab pos="2862263" algn="l"/>
                    <a:tab pos="4808538" algn="l"/>
                    <a:tab pos="6637338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-0.4 or x = -4,6</a:t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1.9 or x = -1.1</a:t>
                </a:r>
                <a:endParaRPr lang="pt-BR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405582"/>
              </a:xfrm>
              <a:prstGeom prst="rect">
                <a:avLst/>
              </a:prstGeom>
              <a:blipFill rotWithShape="0">
                <a:blip r:embed="rId4"/>
                <a:stretch>
                  <a:fillRect l="-1920" t="-1691" b="-3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61592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776413" algn="l"/>
                <a:tab pos="3036888" algn="l"/>
                <a:tab pos="5434013" algn="l"/>
              </a:tabLst>
            </a:pPr>
            <a:r>
              <a:rPr lang="es-E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s-E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1844794"/>
            <a:ext cx="7099774" cy="47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499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776413" algn="l"/>
                <a:tab pos="3036888" algn="l"/>
                <a:tab pos="5434013" algn="l"/>
              </a:tabLst>
            </a:pPr>
            <a:r>
              <a:rPr lang="es-E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s-E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688" y="1129843"/>
            <a:ext cx="5596128" cy="55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13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776413" algn="l"/>
                <a:tab pos="3036888" algn="l"/>
                <a:tab pos="5434013" algn="l"/>
              </a:tabLst>
            </a:pPr>
            <a:r>
              <a:rPr lang="es-E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s-E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704" y="1196752"/>
            <a:ext cx="5989654" cy="54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771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776413" algn="l"/>
                <a:tab pos="3036888" algn="l"/>
                <a:tab pos="5434013" algn="l"/>
              </a:tabLst>
            </a:pP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t="23641" r="22328" b="13097"/>
          <a:stretch/>
        </p:blipFill>
        <p:spPr>
          <a:xfrm>
            <a:off x="1763688" y="1165805"/>
            <a:ext cx="5522073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463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15.5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8088" indent="-120808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1776413" algn="l"/>
                <a:tab pos="3036888" algn="l"/>
                <a:tab pos="5434013" algn="l"/>
              </a:tabLst>
            </a:pP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= 2, </a:t>
            </a: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= -9, </a:t>
            </a: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= -18</a:t>
            </a:r>
          </a:p>
          <a:p>
            <a:pPr marL="1208088" indent="-120808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1776413" algn="l"/>
                <a:tab pos="3036888" algn="l"/>
                <a:tab pos="5434013" algn="l"/>
              </a:tabLst>
            </a:pP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= 3, </a:t>
            </a: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= 6, </a:t>
            </a: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= -8</a:t>
            </a:r>
          </a:p>
          <a:p>
            <a:pPr marL="1208088" indent="-120808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1776413" algn="l"/>
                <a:tab pos="3036888" algn="l"/>
                <a:tab pos="5434013" algn="l"/>
              </a:tabLst>
            </a:pP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= 1.4562</a:t>
            </a:r>
          </a:p>
          <a:p>
            <a:pPr marL="1208088" indent="-1208088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1776413" algn="l"/>
                <a:tab pos="3036888" algn="l"/>
                <a:tab pos="5434013" algn="l"/>
              </a:tabLst>
            </a:pP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= 1.9122</a:t>
            </a:r>
            <a:endParaRPr lang="es-E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563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 Solving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208088" algn="l"/>
                <a:tab pos="4348163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Approximately -24°C</a:t>
            </a:r>
          </a:p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208088" algn="l"/>
                <a:tab pos="4348163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3.5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metres</a:t>
            </a:r>
          </a:p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208088" algn="l"/>
                <a:tab pos="43481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25.60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AED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£9.74</a:t>
            </a:r>
          </a:p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208088" algn="l"/>
                <a:tab pos="43481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House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prices are increasing faster than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earnings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Approximately 12.5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House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prices have increased, or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earnings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have decreased, more than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expected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208088" algn="l"/>
                <a:tab pos="43481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6.5 metres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3.1 metres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232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Check Up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208088" algn="l"/>
                <a:tab pos="4348163" algn="l"/>
              </a:tabLst>
            </a:pP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A: </a:t>
            </a:r>
            <a:r>
              <a:rPr lang="es-ES" sz="3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0.1</a:t>
            </a: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   b.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b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s-ES" sz="3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= 20 +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0.05</a:t>
            </a: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208088" algn="l"/>
                <a:tab pos="4348163" algn="l"/>
              </a:tabLst>
            </a:pP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= 2, </a:t>
            </a: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-4 and </a:t>
            </a: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-1, </a:t>
            </a:r>
            <a:r>
              <a:rPr lang="es-E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-1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656" y="2293627"/>
            <a:ext cx="4940948" cy="37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07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Check Up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208088" algn="l"/>
                <a:tab pos="4348163" algn="l"/>
              </a:tabLst>
            </a:pP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&lt; 2</a:t>
            </a: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– 1, </a:t>
            </a: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≤ 2,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≥ -2</a:t>
            </a:r>
          </a:p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208088" algn="l"/>
                <a:tab pos="3363913" algn="l"/>
                <a:tab pos="4348163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c.  (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-4 &lt;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&lt; 3)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704" y="1818099"/>
            <a:ext cx="5460420" cy="42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722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Check Up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208088" algn="l"/>
                <a:tab pos="4348163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2.7 and -0.7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Iterative equation: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219999" y="5421454"/>
                <a:ext cx="3256148" cy="1247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i="1" dirty="0" smtClean="0"/>
                  <a:t>x</a:t>
                </a:r>
                <a:r>
                  <a:rPr lang="en-US" sz="3600" baseline="-25000" dirty="0" smtClean="0"/>
                  <a:t>n+1</a:t>
                </a:r>
                <a:r>
                  <a:rPr lang="en-US" sz="3600" dirty="0" smtClean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𝑥𝑛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rad>
                  </m:oMath>
                </a14:m>
                <a:r>
                  <a:rPr lang="en-US" sz="3600" dirty="0" smtClean="0"/>
                  <a:t/>
                </a:r>
                <a:br>
                  <a:rPr lang="en-US" sz="3600" dirty="0" smtClean="0"/>
                </a:br>
                <a:r>
                  <a:rPr lang="en-US" sz="3600" i="1" dirty="0" smtClean="0"/>
                  <a:t>x</a:t>
                </a:r>
                <a:r>
                  <a:rPr lang="en-US" sz="3600" dirty="0" smtClean="0"/>
                  <a:t> = 2.73205 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999" y="5421454"/>
                <a:ext cx="3256148" cy="1247906"/>
              </a:xfrm>
              <a:prstGeom prst="rect">
                <a:avLst/>
              </a:prstGeom>
              <a:blipFill rotWithShape="0">
                <a:blip r:embed="rId4"/>
                <a:stretch>
                  <a:fillRect l="-5618" t="-3415" b="-17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700" y="1160269"/>
            <a:ext cx="4433400" cy="435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066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Check Up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208088" algn="l"/>
                <a:tab pos="43481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208088" algn="l"/>
                <a:tab pos="4348163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Functions of the form: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 = a(x + 1)(x - 3) and y = a(x + 1)2(x - 3) and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y = a(x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- 3)(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+ 1)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and y = a(x +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b)(x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- 3)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1170972"/>
            <a:ext cx="7908335" cy="40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562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15 -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02" y="1124744"/>
            <a:ext cx="87411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600" indent="-863600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14"/>
              <a:tabLst>
                <a:tab pos="1422400" algn="l"/>
                <a:tab pos="2862263" algn="l"/>
                <a:tab pos="4808538" algn="l"/>
                <a:tab pos="66373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indent="-863600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14"/>
              <a:tabLst>
                <a:tab pos="1422400" algn="l"/>
                <a:tab pos="3436938" algn="l"/>
                <a:tab pos="6113463" algn="l"/>
                <a:tab pos="66373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iii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pt-B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33" y="1196752"/>
            <a:ext cx="541197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171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41188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tabLst>
                <a:tab pos="1087438" algn="l"/>
                <a:tab pos="4348163" algn="l"/>
              </a:tabLst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equations and inequalities</a:t>
            </a:r>
            <a:endParaRPr lang="en-U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087438" algn="l"/>
                <a:tab pos="43481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c.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(3, 1) and (-1, 5)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3,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4 or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-1,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439290"/>
              </p:ext>
            </p:extLst>
          </p:nvPr>
        </p:nvGraphicFramePr>
        <p:xfrm>
          <a:off x="1331640" y="1747664"/>
          <a:ext cx="7416819" cy="961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4091"/>
                <a:gridCol w="824091"/>
                <a:gridCol w="824091"/>
                <a:gridCol w="824091"/>
                <a:gridCol w="824091"/>
                <a:gridCol w="824091"/>
                <a:gridCol w="824091"/>
                <a:gridCol w="824091"/>
                <a:gridCol w="824091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217" y="2797031"/>
            <a:ext cx="5661111" cy="28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695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4118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087438" algn="l"/>
                <a:tab pos="43481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(3, 1) and (-1, 5)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3,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4 or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-1,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087438" algn="l"/>
                <a:tab pos="43481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12	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x = 9, y = 3 or y = 3, x = 9, depending on how they have written the original fractions.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2431" y="2204864"/>
            <a:ext cx="4151897" cy="339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373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630" y="1227231"/>
            <a:ext cx="85689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087438" algn="l"/>
                <a:tab pos="4348163" algn="l"/>
              </a:tabLst>
            </a:pP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+ 2,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≤ 2,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&gt; -3</a:t>
            </a:r>
          </a:p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087438" algn="l"/>
                <a:tab pos="4348163" algn="l"/>
                <a:tab pos="8350250" algn="r"/>
              </a:tabLst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&lt; 1,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- 3,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≥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		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087438" algn="l"/>
                <a:tab pos="4348163" algn="l"/>
                <a:tab pos="7194550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d, f.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Yes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No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t="27858" r="24542" b="12042"/>
          <a:stretch/>
        </p:blipFill>
        <p:spPr>
          <a:xfrm>
            <a:off x="4499992" y="2405546"/>
            <a:ext cx="4282463" cy="42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106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630" y="1227231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087438" algn="l"/>
                <a:tab pos="4348163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696" y="1262419"/>
            <a:ext cx="5423181" cy="53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628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630" y="1227231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087438" algn="l"/>
                <a:tab pos="4348163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290" y="1216036"/>
            <a:ext cx="5477413" cy="53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836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630" y="1227231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087438" algn="l"/>
                <a:tab pos="4348163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22586" r="22328" b="18369"/>
          <a:stretch/>
        </p:blipFill>
        <p:spPr>
          <a:xfrm>
            <a:off x="1758883" y="1216036"/>
            <a:ext cx="5477413" cy="53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467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630" y="1227231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087438" algn="l"/>
                <a:tab pos="4348163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746" y="1268760"/>
            <a:ext cx="3615454" cy="53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010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27231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087438" algn="l"/>
                <a:tab pos="4348163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916832"/>
            <a:ext cx="8246106" cy="46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54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27231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087438" algn="l"/>
                <a:tab pos="4348163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648" y="1232834"/>
            <a:ext cx="6600725" cy="53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730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27231"/>
            <a:ext cx="856895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tabLst>
                <a:tab pos="1087438" algn="l"/>
                <a:tab pos="4348163" algn="l"/>
              </a:tabLst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Graphs of Quadratic Functions</a:t>
            </a:r>
          </a:p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087438" algn="l"/>
                <a:tab pos="4451350" algn="l"/>
              </a:tabLst>
            </a:pP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Roots:-1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3 	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-intercept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-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Roots: -3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1 	y-intercept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-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Roots: -2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2 	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-intercept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Roots: 1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4 	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-intercept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-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6830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15 -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5338" indent="-795338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16"/>
              <a:tabLst>
                <a:tab pos="1422400" algn="l"/>
                <a:tab pos="2862263" algn="l"/>
                <a:tab pos="4808538" algn="l"/>
                <a:tab pos="663733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1 or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-4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ii.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-4.4 or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1.4</a:t>
            </a:r>
          </a:p>
          <a:p>
            <a:pPr marL="795338" indent="-795338">
              <a:spcAft>
                <a:spcPts val="0"/>
              </a:spcAft>
              <a:buClr>
                <a:srgbClr val="C00000"/>
              </a:buClr>
              <a:buFont typeface="+mj-lt"/>
              <a:buAutoNum type="arabicPeriod" startAt="16"/>
              <a:tabLst>
                <a:tab pos="1422400" algn="l"/>
                <a:tab pos="2862263" algn="l"/>
                <a:tab pos="4808538" algn="l"/>
                <a:tab pos="6637338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Any of the form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ax</a:t>
            </a:r>
            <a:r>
              <a:rPr lang="en-US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– 5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-14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pt-BR" sz="3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728" y="1196752"/>
            <a:ext cx="3496455" cy="36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872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27231"/>
            <a:ext cx="856895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208088" algn="l"/>
                <a:tab pos="4348163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	When 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- 8 = 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- 2)(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= 0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There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two possible solutions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0 hence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2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+ 4 = 0 hence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-4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So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roots are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2 and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-4.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8088" lvl="1" indent="-587375">
              <a:spcAft>
                <a:spcPts val="6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208088" algn="l"/>
                <a:tab pos="4348163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- 8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0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- 0 - 8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intercept with the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-axis is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-8.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516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27231"/>
            <a:ext cx="856895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208088" algn="l"/>
                <a:tab pos="4451350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	roots: 5 or - 3,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-intercept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: -15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	roots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: -8 and 2,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-intercept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: 16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	roots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: -0.5 and 3,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-intercept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: -6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	roots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: 1 or -5,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-intercept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: -15 </a:t>
            </a:r>
            <a:endParaRPr lang="en-US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208088" algn="l"/>
                <a:tab pos="4348163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+ 1)</a:t>
            </a:r>
            <a:r>
              <a:rPr lang="en-US" sz="3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- 1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– 8</a:t>
            </a:r>
            <a:b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+ 1)</a:t>
            </a:r>
            <a:r>
              <a:rPr lang="en-US" sz="3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- 9 </a:t>
            </a:r>
            <a:b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	(-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1, -9)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Minimum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208088" algn="l"/>
                <a:tab pos="4348163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	(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1, -16), minimum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	(-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, 25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b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8), minimum </a:t>
            </a:r>
            <a:b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(-2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27), minimum</a:t>
            </a:r>
            <a:endParaRPr lang="en-US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012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27231"/>
            <a:ext cx="856895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208088" algn="l"/>
                <a:tab pos="4451350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3" t="24695" r="9046" b="15205"/>
          <a:stretch/>
        </p:blipFill>
        <p:spPr>
          <a:xfrm>
            <a:off x="1475656" y="1281029"/>
            <a:ext cx="6528819" cy="53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6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27231"/>
            <a:ext cx="856895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208088" algn="l"/>
                <a:tab pos="4451350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736" y="1145622"/>
            <a:ext cx="4663445" cy="55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655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27231"/>
            <a:ext cx="856895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208088" algn="l"/>
                <a:tab pos="4451350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796" y="1213921"/>
            <a:ext cx="7606430" cy="53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441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27231"/>
            <a:ext cx="856895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208088" algn="l"/>
                <a:tab pos="4451350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26771" r="15687" b="9878"/>
          <a:stretch/>
        </p:blipFill>
        <p:spPr>
          <a:xfrm>
            <a:off x="1763688" y="1156218"/>
            <a:ext cx="5760156" cy="548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757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24744"/>
            <a:ext cx="874118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087438" algn="r"/>
                <a:tab pos="41751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-3 &lt;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&lt; 5	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&lt; -3 and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&gt; 5</a:t>
            </a:r>
          </a:p>
          <a:p>
            <a:pPr marL="517525" indent="-517525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087438" algn="r"/>
                <a:tab pos="41751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t="24659" r="19008" b="6710"/>
          <a:stretch/>
        </p:blipFill>
        <p:spPr>
          <a:xfrm>
            <a:off x="2242179" y="1796840"/>
            <a:ext cx="4346045" cy="487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759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24744"/>
            <a:ext cx="874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indent="-69056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41751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t="26771" r="7940" b="10934"/>
          <a:stretch/>
        </p:blipFill>
        <p:spPr>
          <a:xfrm>
            <a:off x="1771532" y="1142538"/>
            <a:ext cx="6249010" cy="55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27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24744"/>
            <a:ext cx="87411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41751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0.6, -4.6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196889"/>
              </p:ext>
            </p:extLst>
          </p:nvPr>
        </p:nvGraphicFramePr>
        <p:xfrm>
          <a:off x="971600" y="1243608"/>
          <a:ext cx="7416819" cy="961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4091"/>
                <a:gridCol w="824091"/>
                <a:gridCol w="824091"/>
                <a:gridCol w="824091"/>
                <a:gridCol w="824091"/>
                <a:gridCol w="824091"/>
                <a:gridCol w="824091"/>
                <a:gridCol w="824091"/>
                <a:gridCol w="824091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1982" y="2337058"/>
            <a:ext cx="4804274" cy="376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915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24744"/>
            <a:ext cx="87411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41751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185" y="1142623"/>
            <a:ext cx="5625119" cy="49506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3100" y="6165304"/>
            <a:ext cx="357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tabLst>
                <a:tab pos="4175125" algn="l"/>
              </a:tabLst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3.7 and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0.3</a:t>
            </a:r>
          </a:p>
        </p:txBody>
      </p:sp>
    </p:spTree>
    <p:extLst>
      <p:ext uri="{BB962C8B-B14F-4D97-AF65-F5344CB8AC3E}">
        <p14:creationId xmlns:p14="http://schemas.microsoft.com/office/powerpoint/2010/main" val="41401471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smtClean="0">
                <a:latin typeface="Arial" panose="020B0604020202020204" pitchFamily="34" charset="0"/>
                <a:cs typeface="Arial" panose="020B0604020202020204" pitchFamily="34" charset="0"/>
              </a:rPr>
              <a:t>15.1 –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Solving Simultaneous Equations Graphically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685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5338" indent="-795338"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1422400" algn="l"/>
                <a:tab pos="2862263" algn="l"/>
                <a:tab pos="4808538" algn="l"/>
                <a:tab pos="6637338" algn="l"/>
              </a:tabLs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990" y="1167256"/>
            <a:ext cx="5741322" cy="550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052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24744"/>
            <a:ext cx="87411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41751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 = 3.7 and x = 0.3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8" t="19422" r="16795" b="11185"/>
          <a:stretch/>
        </p:blipFill>
        <p:spPr>
          <a:xfrm>
            <a:off x="2630130" y="1156369"/>
            <a:ext cx="4246126" cy="50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60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24744"/>
            <a:ext cx="87411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41751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1.7 and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-1.2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6967" y="1126767"/>
            <a:ext cx="3450946" cy="503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551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5630" y="1263526"/>
                <a:ext cx="8568952" cy="3979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208088" algn="l"/>
                    <a:tab pos="4451350" algn="l"/>
                    <a:tab pos="4916488" algn="l"/>
                  </a:tabLst>
                </a:pP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	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- 4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	</a:t>
                </a: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3.605551275</a:t>
                </a:r>
                <a:b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0 = 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4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		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3.663632774</a:t>
                </a:r>
                <a:b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4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1		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3.695203796</a:t>
                </a:r>
                <a:b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rad>
                  </m:oMath>
                </a14:m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3.712252037</a:t>
                </a:r>
                <a:b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n+1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𝑥𝑛</m:t>
                        </m:r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 −1</m:t>
                        </m:r>
                      </m:e>
                    </m:rad>
                  </m:oMath>
                </a14:m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3.721425553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3.732</a:t>
                </a:r>
              </a:p>
              <a:p>
                <a:pPr marL="742950" indent="-742950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208088" algn="l"/>
                    <a:tab pos="4451350" algn="l"/>
                    <a:tab pos="4916488" algn="l"/>
                  </a:tabLst>
                </a:pP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n+1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400" i="1" baseline="-2500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 −1</m:t>
                        </m:r>
                      </m:e>
                    </m:rad>
                  </m:oMath>
                </a14:m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7.873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30" y="1263526"/>
                <a:ext cx="8568952" cy="3979744"/>
              </a:xfrm>
              <a:prstGeom prst="rect">
                <a:avLst/>
              </a:prstGeom>
              <a:blipFill rotWithShape="0">
                <a:blip r:embed="rId4"/>
                <a:stretch>
                  <a:fillRect l="-1779" t="-2144" r="-925" b="-4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60202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63526"/>
            <a:ext cx="856895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tabLst>
                <a:tab pos="1087438" algn="l"/>
                <a:tab pos="1208088" algn="l"/>
                <a:tab pos="4451350" algn="l"/>
                <a:tab pos="4916488" algn="l"/>
              </a:tabLst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Graphs of Cubic Functions</a:t>
            </a:r>
          </a:p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087438" algn="l"/>
                <a:tab pos="1208088" algn="l"/>
                <a:tab pos="5830888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n-US" sz="3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= -1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x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= 1, 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= -2	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(0, -2)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= -1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, x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-2,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(0,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10)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= -1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, x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-2,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(0,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6)</a:t>
            </a:r>
            <a:endParaRPr lang="en-US" sz="3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087438" algn="l"/>
                <a:tab pos="1208088" algn="l"/>
                <a:tab pos="5830888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- 3)(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+ 4)(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- 1) = 0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So there are three possible solutions: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– 3 = 0 hence x = 3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+ 4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= 0 hence x =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= 0 hence x =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841089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63526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138238" algn="l"/>
                <a:tab pos="5089525" algn="l"/>
                <a:tab pos="583088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Roots: -3, 7, -2	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-intercept: -42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Roots: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10, -2, -1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-intercept: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Roots: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2.5, -2, 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-intercept: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Roots: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-intercept: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-54</a:t>
            </a:r>
          </a:p>
        </p:txBody>
      </p:sp>
    </p:spTree>
    <p:extLst>
      <p:ext uri="{BB962C8B-B14F-4D97-AF65-F5344CB8AC3E}">
        <p14:creationId xmlns:p14="http://schemas.microsoft.com/office/powerpoint/2010/main" val="14425044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63526"/>
            <a:ext cx="856895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5089525" algn="l"/>
                <a:tab pos="5830888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Area = 6.25 units</a:t>
            </a:r>
            <a:r>
              <a:rPr lang="en-US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2215" y="1196973"/>
            <a:ext cx="5916385" cy="48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7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5630" y="1263526"/>
                <a:ext cx="8568952" cy="5520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0713" indent="-6207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2"/>
                  <a:tabLst>
                    <a:tab pos="1138238" algn="l"/>
                    <a:tab pos="2967038" algn="l"/>
                    <a:tab pos="4916488" algn="l"/>
                    <a:tab pos="6918325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Pentagon	</a:t>
                </a: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540</a:t>
                </a:r>
                <a:r>
                  <a:rPr lang="es-ES" sz="3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3600" baseline="30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0713" indent="-6207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2"/>
                  <a:tabLst>
                    <a:tab pos="1138238" algn="l"/>
                    <a:tab pos="2967038" algn="l"/>
                    <a:tab pos="4916488" algn="l"/>
                    <a:tab pos="6918325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	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7.5</a:t>
                </a:r>
                <a:r>
                  <a:rPr lang="el-GR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es-E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0713" indent="-6207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2"/>
                  <a:tabLst>
                    <a:tab pos="1138238" algn="l"/>
                    <a:tab pos="2967038" algn="l"/>
                    <a:tab pos="4916488" algn="l"/>
                    <a:tab pos="6918325" algn="l"/>
                  </a:tabLst>
                </a:pP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c.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</a:t>
                </a:r>
                <a:b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2	</a:t>
                </a: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0</a:t>
                </a:r>
                <a:endParaRPr lang="es-E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0713" indent="-6207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2"/>
                  <a:tabLst>
                    <a:tab pos="1138238" algn="l"/>
                    <a:tab pos="2967038" algn="l"/>
                    <a:tab pos="4916488" algn="l"/>
                    <a:tab pos="6918325" algn="l"/>
                  </a:tabLst>
                </a:pP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i.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= -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+ 3)</a:t>
                </a:r>
                <a:r>
                  <a:rPr lang="es-ES" sz="3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- 4 	</a:t>
                </a:r>
                <a:b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- 4)</a:t>
                </a:r>
                <a:r>
                  <a:rPr lang="es-ES" sz="3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3</a:t>
                </a:r>
                <a:b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s-ES" sz="36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ax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+ 3)</a:t>
                </a:r>
              </a:p>
              <a:p>
                <a:pPr marL="620713" indent="-6207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2"/>
                  <a:tabLst>
                    <a:tab pos="1138238" algn="l"/>
                    <a:tab pos="2967038" algn="l"/>
                    <a:tab pos="4916488" algn="l"/>
                    <a:tab pos="6918325" algn="l"/>
                  </a:tabLst>
                </a:pP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s-E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0713" indent="-620713">
                  <a:spcAft>
                    <a:spcPts val="600"/>
                  </a:spcAft>
                  <a:buClr>
                    <a:srgbClr val="C00000"/>
                  </a:buClr>
                  <a:buFont typeface="+mj-lt"/>
                  <a:buAutoNum type="arabicPeriod" startAt="2"/>
                  <a:tabLst>
                    <a:tab pos="1138238" algn="l"/>
                    <a:tab pos="2967038" algn="l"/>
                    <a:tab pos="4916488" algn="l"/>
                    <a:tab pos="6918325" algn="l"/>
                  </a:tabLst>
                </a:pP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8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endParaRPr lang="en-US" sz="3600" baseline="30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30" y="1263526"/>
                <a:ext cx="8568952" cy="5520935"/>
              </a:xfrm>
              <a:prstGeom prst="rect">
                <a:avLst/>
              </a:prstGeom>
              <a:blipFill rotWithShape="0">
                <a:blip r:embed="rId4"/>
                <a:stretch>
                  <a:fillRect l="-1993" t="-1656" b="-3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87371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63526"/>
            <a:ext cx="85689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3" indent="-74136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138238" algn="l"/>
                <a:tab pos="1949450" algn="l"/>
                <a:tab pos="4916488" algn="l"/>
                <a:tab pos="6918325" algn="l"/>
              </a:tabLst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RHS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)(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	=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- 4)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	=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- 4)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	=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1363" indent="-74136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138238" algn="l"/>
                <a:tab pos="1828800" algn="l"/>
                <a:tab pos="4916488" algn="l"/>
                <a:tab pos="6918325" algn="l"/>
              </a:tabLst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+ 20 =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-(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largest value this can take is when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2 = 0,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= 2.</a:t>
            </a:r>
          </a:p>
          <a:p>
            <a:pPr marL="741363" indent="-741363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138238" algn="l"/>
                <a:tab pos="1828800" algn="l"/>
                <a:tab pos="4916488" algn="l"/>
                <a:tab pos="6918325" algn="l"/>
              </a:tabLst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15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), (1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16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and (6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21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812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63526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indent="-7937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484313" algn="l"/>
                <a:tab pos="4916488" algn="l"/>
                <a:tab pos="6918325" algn="l"/>
              </a:tabLst>
            </a:pP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+ 5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</a:p>
          <a:p>
            <a:pPr marL="793750" indent="-7937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79538" algn="l"/>
                <a:tab pos="4916488" algn="l"/>
                <a:tab pos="69183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	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 0.6,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4.2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-2.6,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-0.4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-3.2,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2.7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 1.6,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0.6	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 -3.1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6.5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 3.6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 3.2</a:t>
            </a:r>
          </a:p>
          <a:p>
            <a:pPr marL="793750" indent="-7937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79538" algn="l"/>
                <a:tab pos="4916488" algn="l"/>
                <a:tab pos="6918325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793750" indent="-7937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79538" algn="l"/>
                <a:tab pos="4916488" algn="l"/>
                <a:tab pos="69183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37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° and 143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°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191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793750" indent="-793750"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79538" algn="l"/>
                <a:tab pos="4916488" algn="l"/>
                <a:tab pos="69183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{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01 &lt;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&lt; 1.5}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{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-2 &lt;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&lt; 5}</a:t>
            </a:r>
          </a:p>
        </p:txBody>
      </p:sp>
    </p:spTree>
    <p:extLst>
      <p:ext uri="{BB962C8B-B14F-4D97-AF65-F5344CB8AC3E}">
        <p14:creationId xmlns:p14="http://schemas.microsoft.com/office/powerpoint/2010/main" val="16767740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Unit Test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695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630" y="1263526"/>
            <a:ext cx="85689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tabLst>
                <a:tab pos="1484313" algn="l"/>
                <a:tab pos="4916488" algn="l"/>
                <a:tab pos="6918325" algn="l"/>
              </a:tabLst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student answers</a:t>
            </a:r>
          </a:p>
          <a:p>
            <a:pPr>
              <a:spcAft>
                <a:spcPts val="600"/>
              </a:spcAft>
              <a:buClr>
                <a:srgbClr val="C00000"/>
              </a:buClr>
              <a:tabLst>
                <a:tab pos="1484313" algn="l"/>
                <a:tab pos="4916488" algn="l"/>
                <a:tab pos="6918325" algn="l"/>
              </a:tabLs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Student B gives the best answer as they have used the information on the graph and the equation given. Student A has calculated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correctly, but has incorrectly identified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rgbClr val="C00000"/>
              </a:buClr>
              <a:tabLst>
                <a:tab pos="1484313" algn="l"/>
                <a:tab pos="4916488" algn="l"/>
                <a:tab pos="6918325" algn="l"/>
              </a:tabLs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Student C has incorrect values for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128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45&quot;&gt;&lt;object type=&quot;3&quot; unique_id=&quot;10046&quot;&gt;&lt;property id=&quot;20148&quot; value=&quot;5&quot;/&gt;&lt;property id=&quot;20300&quot; value=&quot;Slide 1 - &amp;quot;Welcome&amp;quot;&quot;/&gt;&lt;property id=&quot;20307&quot; value=&quot;256&quot;/&gt;&lt;/object&gt;&lt;object type=&quot;3&quot; unique_id=&quot;10047&quot;&gt;&lt;property id=&quot;20148&quot; value=&quot;5&quot;/&gt;&lt;property id=&quot;20300&quot; value=&quot;Slide 2 - &amp;quot;Assignment Scenario&amp;quot;&quot;/&gt;&lt;property id=&quot;20307&quot; value=&quot;258&quot;/&gt;&lt;/object&gt;&lt;object type=&quot;3&quot; unique_id=&quot;10048&quot;&gt;&lt;property id=&quot;20148&quot; value=&quot;5&quot;/&gt;&lt;property id=&quot;20300&quot; value=&quot;Slide 3 - &amp;quot;Excel Sales Scenario&amp;quot;&quot;/&gt;&lt;property id=&quot;20307&quot; value=&quot;286&quot;/&gt;&lt;/object&gt;&lt;object type=&quot;3&quot; unique_id=&quot;10049&quot;&gt;&lt;property id=&quot;20148&quot; value=&quot;5&quot;/&gt;&lt;property id=&quot;20300&quot; value=&quot;Slide 4 - &amp;quot;Task 1 – Excel Sales Spreadsheet&amp;quot;&quot;/&gt;&lt;property id=&quot;20307&quot; value=&quot;287&quot;/&gt;&lt;/object&gt;&lt;object type=&quot;3&quot; unique_id=&quot;10050&quot;&gt;&lt;property id=&quot;20148&quot; value=&quot;5&quot;/&gt;&lt;property id=&quot;20300&quot; value=&quot;Slide 5 - &amp;quot;Task 2 – Excel Sales Spreadsheet&amp;quot;&quot;/&gt;&lt;property id=&quot;20307&quot; value=&quot;288&quot;/&gt;&lt;/object&gt;&lt;object type=&quot;3&quot; unique_id=&quot;10051&quot;&gt;&lt;property id=&quot;20148&quot; value=&quot;5&quot;/&gt;&lt;property id=&quot;20300&quot; value=&quot;Slide 6 - &amp;quot;Task 3 – Excel Sales Spreadsheet&amp;quot;&quot;/&gt;&lt;property id=&quot;20307&quot; value=&quot;289&quot;/&gt;&lt;/object&gt;&lt;object type=&quot;3&quot; unique_id=&quot;10052&quot;&gt;&lt;property id=&quot;20148&quot; value=&quot;5&quot;/&gt;&lt;property id=&quot;20300&quot; value=&quot;Slide 7 - &amp;quot;Task 4 – Excel Sales Spreadsheet&amp;quot;&quot;/&gt;&lt;property id=&quot;20307&quot; value=&quot;290&quot;/&gt;&lt;/object&gt;&lt;object type=&quot;3&quot; unique_id=&quot;10053&quot;&gt;&lt;property id=&quot;20148&quot; value=&quot;5&quot;/&gt;&lt;property id=&quot;20300&quot; value=&quot;Slide 8 - &amp;quot;Task 5 – Excel Sales Spreadsheet&amp;quot;&quot;/&gt;&lt;property id=&quot;20307&quot; value=&quot;291&quot;/&gt;&lt;/object&gt;&lt;object type=&quot;3&quot; unique_id=&quot;10054&quot;&gt;&lt;property id=&quot;20148&quot; value=&quot;5&quot;/&gt;&lt;property id=&quot;20300&quot; value=&quot;Slide 9 - &amp;quot;Task 6 – Excel Sales Spreadsheet&amp;quot;&quot;/&gt;&lt;property id=&quot;20307&quot; value=&quot;292&quot;/&gt;&lt;/object&gt;&lt;object type=&quot;3&quot; unique_id=&quot;10055&quot;&gt;&lt;property id=&quot;20148&quot; value=&quot;5&quot;/&gt;&lt;property id=&quot;20300&quot; value=&quot;Slide 10 - &amp;quot;Task 7 – Excel Sales Spreadsheet&amp;quot;&quot;/&gt;&lt;property id=&quot;20307&quot; value=&quot;294&quot;/&gt;&lt;/object&gt;&lt;object type=&quot;3&quot; unique_id=&quot;10056&quot;&gt;&lt;property id=&quot;20148&quot; value=&quot;5&quot;/&gt;&lt;property id=&quot;20300&quot; value=&quot;Slide 11 - &amp;quot;Task 8 – Excel Sales Spreadsheet&amp;quot;&quot;/&gt;&lt;property id=&quot;20307&quot; value=&quot;295&quot;/&gt;&lt;/object&gt;&lt;object type=&quot;3&quot; unique_id=&quot;10057&quot;&gt;&lt;property id=&quot;20148&quot; value=&quot;5&quot;/&gt;&lt;property id=&quot;20300&quot; value=&quot;Slide 12 - &amp;quot;Excel Tutorials – Click to View&amp;quot;&quot;/&gt;&lt;property id=&quot;20307&quot; value=&quot;332&quot;/&gt;&lt;/object&gt;&lt;object type=&quot;3&quot; unique_id=&quot;10058&quot;&gt;&lt;property id=&quot;20148&quot; value=&quot;5&quot;/&gt;&lt;property id=&quot;20300&quot; value=&quot;Slide 13 - &amp;quot;Excel Sales – Assessment (St/Ex/Ad)&amp;quot;&quot;/&gt;&lt;property id=&quot;20307&quot; value=&quot;297&quot;/&gt;&lt;/object&gt;&lt;object type=&quot;3&quot; unique_id=&quot;10059&quot;&gt;&lt;property id=&quot;20148&quot; value=&quot;5&quot;/&gt;&lt;property id=&quot;20300&quot; value=&quot;Slide 14 - &amp;quot;Excel Bookings Scenario&amp;quot;&quot;/&gt;&lt;property id=&quot;20307&quot; value=&quot;299&quot;/&gt;&lt;/object&gt;&lt;object type=&quot;3&quot; unique_id=&quot;10060&quot;&gt;&lt;property id=&quot;20148&quot; value=&quot;5&quot;/&gt;&lt;property id=&quot;20300&quot; value=&quot;Slide 15 - &amp;quot;Task 1 – Excel Bookings Spreadsheet&amp;quot;&quot;/&gt;&lt;property id=&quot;20307&quot; value=&quot;300&quot;/&gt;&lt;/object&gt;&lt;object type=&quot;3&quot; unique_id=&quot;10061&quot;&gt;&lt;property id=&quot;20148&quot; value=&quot;5&quot;/&gt;&lt;property id=&quot;20300&quot; value=&quot;Slide 16 - &amp;quot;Task 2 – Excel Bookings Spreadsheet&amp;quot;&quot;/&gt;&lt;property id=&quot;20307&quot; value=&quot;301&quot;/&gt;&lt;/object&gt;&lt;object type=&quot;3&quot; unique_id=&quot;10062&quot;&gt;&lt;property id=&quot;20148&quot; value=&quot;5&quot;/&gt;&lt;property id=&quot;20300&quot; value=&quot;Slide 17 - &amp;quot;Task 3 – Excel Bookings Spreadsheet&amp;quot;&quot;/&gt;&lt;property id=&quot;20307&quot; value=&quot;302&quot;/&gt;&lt;/object&gt;&lt;object type=&quot;3&quot; unique_id=&quot;10063&quot;&gt;&lt;property id=&quot;20148&quot; value=&quot;5&quot;/&gt;&lt;property id=&quot;20300&quot; value=&quot;Slide 18 - &amp;quot;Task 4 – Excel Bookings Spreadsheet&amp;quot;&quot;/&gt;&lt;property id=&quot;20307&quot; value=&quot;309&quot;/&gt;&lt;/object&gt;&lt;object type=&quot;3&quot; unique_id=&quot;10064&quot;&gt;&lt;property id=&quot;20148&quot; value=&quot;5&quot;/&gt;&lt;property id=&quot;20300&quot; value=&quot;Slide 19 - &amp;quot;Task 5 – Excel Bookings Spreadsheet&amp;quot;&quot;/&gt;&lt;property id=&quot;20307&quot; value=&quot;304&quot;/&gt;&lt;/object&gt;&lt;object type=&quot;3&quot; unique_id=&quot;10065&quot;&gt;&lt;property id=&quot;20148&quot; value=&quot;5&quot;/&gt;&lt;property id=&quot;20300&quot; value=&quot;Slide 20 - &amp;quot;Task 6 – Excel Bookings Spreadsheet&amp;quot;&quot;/&gt;&lt;property id=&quot;20307&quot; value=&quot;305&quot;/&gt;&lt;/object&gt;&lt;object type=&quot;3&quot; unique_id=&quot;10066&quot;&gt;&lt;property id=&quot;20148&quot; value=&quot;5&quot;/&gt;&lt;property id=&quot;20300&quot; value=&quot;Slide 21 - &amp;quot;Task 7 – Excel Bookings Spreadsheet&amp;quot;&quot;/&gt;&lt;property id=&quot;20307&quot; value=&quot;306&quot;/&gt;&lt;/object&gt;&lt;object type=&quot;3&quot; unique_id=&quot;10067&quot;&gt;&lt;property id=&quot;20148&quot; value=&quot;5&quot;/&gt;&lt;property id=&quot;20300&quot; value=&quot;Slide 22 - &amp;quot;Task 8 – Excel Bookings Spreadsheet&amp;quot;&quot;/&gt;&lt;property id=&quot;20307&quot; value=&quot;307&quot;/&gt;&lt;/object&gt;&lt;object type=&quot;3&quot; unique_id=&quot;10068&quot;&gt;&lt;property id=&quot;20148&quot; value=&quot;5&quot;/&gt;&lt;property id=&quot;20300&quot; value=&quot;Slide 23 - &amp;quot;Excel Tutorials – Click to View&amp;quot;&quot;/&gt;&lt;property id=&quot;20307&quot; value=&quot;334&quot;/&gt;&lt;/object&gt;&lt;object type=&quot;3&quot; unique_id=&quot;10069&quot;&gt;&lt;property id=&quot;20148&quot; value=&quot;5&quot;/&gt;&lt;property id=&quot;20300&quot; value=&quot;Slide 24 - &amp;quot;Excel Bookings – Assessment (St/Ex/Ad)&amp;quot;&quot;/&gt;&lt;property id=&quot;20307&quot; value=&quot;308&quot;/&gt;&lt;/object&gt;&lt;object type=&quot;3&quot; unique_id=&quot;10070&quot;&gt;&lt;property id=&quot;20148&quot; value=&quot;5&quot;/&gt;&lt;property id=&quot;20300&quot; value=&quot;Slide 25 - &amp;quot;Graphics Scenario&amp;quot;&quot;/&gt;&lt;property id=&quot;20307&quot; value=&quot;310&quot;/&gt;&lt;/object&gt;&lt;object type=&quot;3&quot; unique_id=&quot;10071&quot;&gt;&lt;property id=&quot;20148&quot; value=&quot;5&quot;/&gt;&lt;property id=&quot;20300&quot; value=&quot;Slide 26 - &amp;quot;Task 1 – Bitmap Montage&amp;quot;&quot;/&gt;&lt;property id=&quot;20307&quot; value=&quot;311&quot;/&gt;&lt;/object&gt;&lt;object type=&quot;3&quot; unique_id=&quot;10072&quot;&gt;&lt;property id=&quot;20148&quot; value=&quot;5&quot;/&gt;&lt;property id=&quot;20300&quot; value=&quot;Slide 27 - &amp;quot;Task 2 – Bitmap Montage&amp;quot;&quot;/&gt;&lt;property id=&quot;20307&quot; value=&quot;312&quot;/&gt;&lt;/object&gt;&lt;object type=&quot;3&quot; unique_id=&quot;10073&quot;&gt;&lt;property id=&quot;20148&quot; value=&quot;5&quot;/&gt;&lt;property id=&quot;20300&quot; value=&quot;Slide 28 - &amp;quot;Task 3 – Bitmap Montage&amp;quot;&quot;/&gt;&lt;property id=&quot;20307&quot; value=&quot;313&quot;/&gt;&lt;/object&gt;&lt;object type=&quot;3&quot; unique_id=&quot;10074&quot;&gt;&lt;property id=&quot;20148&quot; value=&quot;5&quot;/&gt;&lt;property id=&quot;20300&quot; value=&quot;Slide 29 - &amp;quot;Task 4 – Bitmap Montage&amp;quot;&quot;/&gt;&lt;property id=&quot;20307&quot; value=&quot;314&quot;/&gt;&lt;/object&gt;&lt;object type=&quot;3&quot; unique_id=&quot;10075&quot;&gt;&lt;property id=&quot;20148&quot; value=&quot;5&quot;/&gt;&lt;property id=&quot;20300&quot; value=&quot;Slide 30 - &amp;quot;Task 5 – Vector Map&amp;quot;&quot;/&gt;&lt;property id=&quot;20307&quot; value=&quot;315&quot;/&gt;&lt;/object&gt;&lt;object type=&quot;3&quot; unique_id=&quot;10076&quot;&gt;&lt;property id=&quot;20148&quot; value=&quot;5&quot;/&gt;&lt;property id=&quot;20300&quot; value=&quot;Slide 31 - &amp;quot;Task 6 – Vector Map&amp;quot;&quot;/&gt;&lt;property id=&quot;20307&quot; value=&quot;316&quot;/&gt;&lt;/object&gt;&lt;object type=&quot;3&quot; unique_id=&quot;10077&quot;&gt;&lt;property id=&quot;20148&quot; value=&quot;5&quot;/&gt;&lt;property id=&quot;20300&quot; value=&quot;Slide 32 - &amp;quot;Task 7 – Vector Map&amp;quot;&quot;/&gt;&lt;property id=&quot;20307&quot; value=&quot;317&quot;/&gt;&lt;/object&gt;&lt;object type=&quot;3&quot; unique_id=&quot;10078&quot;&gt;&lt;property id=&quot;20148&quot; value=&quot;5&quot;/&gt;&lt;property id=&quot;20300&quot; value=&quot;Slide 33 - &amp;quot;Task 8 – Graphics&amp;quot;&quot;/&gt;&lt;property id=&quot;20307&quot; value=&quot;318&quot;/&gt;&lt;/object&gt;&lt;object type=&quot;3&quot; unique_id=&quot;10079&quot;&gt;&lt;property id=&quot;20148&quot; value=&quot;5&quot;/&gt;&lt;property id=&quot;20300&quot; value=&quot;Slide 34 - &amp;quot;Task 9 – Graphics&amp;quot;&quot;/&gt;&lt;property id=&quot;20307&quot; value=&quot;321&quot;/&gt;&lt;/object&gt;&lt;object type=&quot;3&quot; unique_id=&quot;10080&quot;&gt;&lt;property id=&quot;20148&quot; value=&quot;5&quot;/&gt;&lt;property id=&quot;20300&quot; value=&quot;Slide 35 - &amp;quot;Graphics – Assessment (St/Ex/Ad)&amp;quot;&quot;/&gt;&lt;property id=&quot;20307&quot; value=&quot;319&quot;/&gt;&lt;/object&gt;&lt;object type=&quot;3&quot; unique_id=&quot;10081&quot;&gt;&lt;property id=&quot;20148&quot; value=&quot;5&quot;/&gt;&lt;property id=&quot;20300&quot; value=&quot;Slide 36 - &amp;quot;E-Safety Scenario&amp;quot;&quot;/&gt;&lt;property id=&quot;20307&quot; value=&quot;322&quot;/&gt;&lt;/object&gt;&lt;object type=&quot;3&quot; unique_id=&quot;10082&quot;&gt;&lt;property id=&quot;20148&quot; value=&quot;5&quot;/&gt;&lt;property id=&quot;20300&quot; value=&quot;Slide 37 - &amp;quot;Task 1 – E-Safety&amp;quot;&quot;/&gt;&lt;property id=&quot;20307&quot; value=&quot;323&quot;/&gt;&lt;/object&gt;&lt;object type=&quot;3&quot; unique_id=&quot;10083&quot;&gt;&lt;property id=&quot;20148&quot; value=&quot;5&quot;/&gt;&lt;property id=&quot;20300&quot; value=&quot;Slide 38 - &amp;quot;Task 2 – E-Safety&amp;quot;&quot;/&gt;&lt;property id=&quot;20307&quot; value=&quot;324&quot;/&gt;&lt;/object&gt;&lt;object type=&quot;3&quot; unique_id=&quot;10084&quot;&gt;&lt;property id=&quot;20148&quot; value=&quot;5&quot;/&gt;&lt;property id=&quot;20300&quot; value=&quot;Slide 39 - &amp;quot;Task 3 – E-Safety&amp;quot;&quot;/&gt;&lt;property id=&quot;20307&quot; value=&quot;325&quot;/&gt;&lt;/object&gt;&lt;object type=&quot;3&quot; unique_id=&quot;10085&quot;&gt;&lt;property id=&quot;20148&quot; value=&quot;5&quot;/&gt;&lt;property id=&quot;20300&quot; value=&quot;Slide 40 - &amp;quot;Task 4 – E-Safety&amp;quot;&quot;/&gt;&lt;property id=&quot;20307&quot; value=&quot;326&quot;/&gt;&lt;/object&gt;&lt;object type=&quot;3&quot; unique_id=&quot;10086&quot;&gt;&lt;property id=&quot;20148&quot; value=&quot;5&quot;/&gt;&lt;property id=&quot;20300&quot; value=&quot;Slide 41 - &amp;quot;Task 5 – E-Safety&amp;quot;&quot;/&gt;&lt;property id=&quot;20307&quot; value=&quot;327&quot;/&gt;&lt;/object&gt;&lt;object type=&quot;3&quot; unique_id=&quot;10087&quot;&gt;&lt;property id=&quot;20148&quot; value=&quot;5&quot;/&gt;&lt;property id=&quot;20300&quot; value=&quot;Slide 42 - &amp;quot;Task 6 – E-Safety&amp;quot;&quot;/&gt;&lt;property id=&quot;20307&quot; value=&quot;328&quot;/&gt;&lt;/object&gt;&lt;object type=&quot;3&quot; unique_id=&quot;10088&quot;&gt;&lt;property id=&quot;20148&quot; value=&quot;5&quot;/&gt;&lt;property id=&quot;20300&quot; value=&quot;Slide 43 - &amp;quot;Task 7 – E-Safety&amp;quot;&quot;/&gt;&lt;property id=&quot;20307&quot; value=&quot;329&quot;/&gt;&lt;/object&gt;&lt;object type=&quot;3&quot; unique_id=&quot;10089&quot;&gt;&lt;property id=&quot;20148&quot; value=&quot;5&quot;/&gt;&lt;property id=&quot;20300&quot; value=&quot;Slide 44 - &amp;quot;E-Safety – Assessment (St/Ex/Ad)&amp;quot;&quot;/&gt;&lt;property id=&quot;20307&quot; value=&quot;331&quot;/&gt;&lt;/object&gt;&lt;/object&gt;&lt;object type=&quot;8&quot; unique_id=&quot;10135&quot;&gt;&lt;/object&gt;&lt;/object&gt;&lt;/database&gt;"/>
  <p:tag name="SECTOMILLISECCONVERTED" val="1"/>
  <p:tag name="ISPRING_RESOURCE_PATHS_HASH_2" val="08f788787bcb7a4d543d064184e3ed8f8a1ad1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deroth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A0AEC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03C8A099435F469B82EC500073A18D" ma:contentTypeVersion="0" ma:contentTypeDescription="Create a new document." ma:contentTypeScope="" ma:versionID="db11316f7499926a5aef36baba7827a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DD945F-B7B0-4691-A0D0-E2EAD6DA23B3}">
  <ds:schemaRefs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16A05FF-1C8D-47AA-A52A-FF79015719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E5A8F797-114D-47DC-A43E-E9D7D88718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187301</TotalTime>
  <Words>1487</Words>
  <Application>Microsoft Office PowerPoint</Application>
  <PresentationFormat>On-screen Show (4:3)</PresentationFormat>
  <Paragraphs>549</Paragraphs>
  <Slides>99</Slides>
  <Notes>99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10" baseType="lpstr">
      <vt:lpstr>Arial</vt:lpstr>
      <vt:lpstr>Arial</vt:lpstr>
      <vt:lpstr>Calibri</vt:lpstr>
      <vt:lpstr>Cambria</vt:lpstr>
      <vt:lpstr>Cambria Math</vt:lpstr>
      <vt:lpstr>Lucida Sans Unicode</vt:lpstr>
      <vt:lpstr>Times New Roman</vt:lpstr>
      <vt:lpstr>Verdana</vt:lpstr>
      <vt:lpstr>Wingdings 2</vt:lpstr>
      <vt:lpstr>Wingdings 3</vt:lpstr>
      <vt:lpstr>Enderoth</vt:lpstr>
      <vt:lpstr>PowerPoint Presentation</vt:lpstr>
      <vt:lpstr>15 - Prior knowledge check</vt:lpstr>
      <vt:lpstr>15 - Prior knowledge check</vt:lpstr>
      <vt:lpstr>15 - Prior knowledge check</vt:lpstr>
      <vt:lpstr>15 - Prior knowledge check</vt:lpstr>
      <vt:lpstr>15 - Prior knowledge check</vt:lpstr>
      <vt:lpstr>15 - Prior knowledge check</vt:lpstr>
      <vt:lpstr>15 - Prior knowledge check</vt:lpstr>
      <vt:lpstr>15.1 – Solving Simultaneous Equations Graphically</vt:lpstr>
      <vt:lpstr>15.1 – Solving Simultaneous Equations Graphically</vt:lpstr>
      <vt:lpstr>15.1 – Solving Simultaneous Equations Graphically</vt:lpstr>
      <vt:lpstr>15.1 – Solving Simultaneous Equations Graphically</vt:lpstr>
      <vt:lpstr>15.1 – Solving Simultaneous Equations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15.2 – Representing Inequalities Graphically</vt:lpstr>
      <vt:lpstr>15.3 – Graphs of Quadratic Functions</vt:lpstr>
      <vt:lpstr>15.3 – Graphs of Quadratic Functions</vt:lpstr>
      <vt:lpstr>15.3 – Graphs of Quadratic Functions</vt:lpstr>
      <vt:lpstr>15.3 – Graphs of Quadratic Functions</vt:lpstr>
      <vt:lpstr>15.3 – Graphs of Quadratic Functions</vt:lpstr>
      <vt:lpstr>15.3 – Graphs of Quadratic Functions</vt:lpstr>
      <vt:lpstr>15.3 – Graphs of Quadratic Functions</vt:lpstr>
      <vt:lpstr>15.3 – Graphs of Quadratic Functions</vt:lpstr>
      <vt:lpstr>15.3 – Graphs of Quadratic Functions</vt:lpstr>
      <vt:lpstr>15.3 – Graphs of Quadratic Functions</vt:lpstr>
      <vt:lpstr>15.3 – Graphs of Quadratic Functions</vt:lpstr>
      <vt:lpstr>15.3 – Graphs of Quadratic Functions</vt:lpstr>
      <vt:lpstr>15.4 – Solving Quadratic Functions Graphically</vt:lpstr>
      <vt:lpstr>15.4 – Solving Quadratic Functions Graphically</vt:lpstr>
      <vt:lpstr>15.4 – Solving Quadratic Functions Graphically</vt:lpstr>
      <vt:lpstr>15.4 – Solving Quadratic Functions Graphically</vt:lpstr>
      <vt:lpstr>15.4 – Solving Quadratic Functions Graphically</vt:lpstr>
      <vt:lpstr>15.4 – Solving Quadratic Functions Graphically</vt:lpstr>
      <vt:lpstr>15.4 – Solving Quadratic Functions Graphically</vt:lpstr>
      <vt:lpstr>15.4 – Solving Quadratic Functions Graphically</vt:lpstr>
      <vt:lpstr>15.4 – Solving Quadratic Functions Graphically</vt:lpstr>
      <vt:lpstr>15.4 – Solving Quadratic Functions Graphically</vt:lpstr>
      <vt:lpstr>15.4 – Solving Quadratic Functions Graphically</vt:lpstr>
      <vt:lpstr>15.4 – Solving Quadratic Functions Graphically</vt:lpstr>
      <vt:lpstr>15.5 – Graphs of Cubic Functions</vt:lpstr>
      <vt:lpstr>15.5 – Graphs of Cubic Functions</vt:lpstr>
      <vt:lpstr>15.5 – Graphs of Cubic Functions</vt:lpstr>
      <vt:lpstr>15.5 – Graphs of Cubic Functions</vt:lpstr>
      <vt:lpstr>15.5 – Graphs of Cubic Functions</vt:lpstr>
      <vt:lpstr>15.5 – Graphs of Cubic Functions</vt:lpstr>
      <vt:lpstr>15.5 – Graphs of Cubic Functions</vt:lpstr>
      <vt:lpstr>15.5 – Graphs of Cubic Functions</vt:lpstr>
      <vt:lpstr>15.5 – Graphs of Cubic Functions</vt:lpstr>
      <vt:lpstr>15.5 – Graphs of Cubic Functions</vt:lpstr>
      <vt:lpstr>15.5 – Graphs of Cubic Functions</vt:lpstr>
      <vt:lpstr>15 – Problem Solving</vt:lpstr>
      <vt:lpstr>15 – Check Up</vt:lpstr>
      <vt:lpstr>15 – Check Up</vt:lpstr>
      <vt:lpstr>15 – Check Up</vt:lpstr>
      <vt:lpstr>15 – Check Up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Strengthen</vt:lpstr>
      <vt:lpstr>15 – Extend</vt:lpstr>
      <vt:lpstr>15 – Extend</vt:lpstr>
      <vt:lpstr>15 – Extend</vt:lpstr>
      <vt:lpstr>15 – Extend</vt:lpstr>
      <vt:lpstr>15 – Unit Test</vt:lpstr>
    </vt:vector>
  </TitlesOfParts>
  <Manager>Enderoth</Manager>
  <Company>Brooke Weston 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09 - Mathematics - Unit 15 - Answers</dc:title>
  <dc:subject>Travel and Tourism</dc:subject>
  <dc:creator>Enderoth</dc:creator>
  <cp:keywords>Year 09 - Mathematics - Unit 14 - Answers</cp:keywords>
  <cp:lastModifiedBy>Enderoth</cp:lastModifiedBy>
  <cp:revision>5168</cp:revision>
  <cp:lastPrinted>2014-01-22T18:25:48Z</cp:lastPrinted>
  <dcterms:created xsi:type="dcterms:W3CDTF">2008-03-12T11:01:44Z</dcterms:created>
  <dcterms:modified xsi:type="dcterms:W3CDTF">2018-12-02T19:15:02Z</dcterms:modified>
  <cp:category>Unit 01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0x0101006303C8A099435F469B82EC500073A18D</vt:lpwstr>
  </property>
  <property fmtid="{D5CDD505-2E9C-101B-9397-08002B2CF9AE}" pid="3" name="Unit">
    <vt:lpwstr>U1</vt:lpwstr>
  </property>
</Properties>
</file>